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4"/>
  </p:sldMasterIdLst>
  <p:handoutMasterIdLst>
    <p:handoutMasterId r:id="rId41"/>
  </p:handoutMasterIdLst>
  <p:sldIdLst>
    <p:sldId id="256" r:id="rId5"/>
    <p:sldId id="283" r:id="rId6"/>
    <p:sldId id="259" r:id="rId7"/>
    <p:sldId id="260" r:id="rId8"/>
    <p:sldId id="288" r:id="rId9"/>
    <p:sldId id="282" r:id="rId10"/>
    <p:sldId id="281" r:id="rId11"/>
    <p:sldId id="280" r:id="rId12"/>
    <p:sldId id="279" r:id="rId13"/>
    <p:sldId id="290" r:id="rId14"/>
    <p:sldId id="277" r:id="rId15"/>
    <p:sldId id="287" r:id="rId16"/>
    <p:sldId id="276" r:id="rId17"/>
    <p:sldId id="272" r:id="rId18"/>
    <p:sldId id="271" r:id="rId19"/>
    <p:sldId id="270" r:id="rId20"/>
    <p:sldId id="269" r:id="rId21"/>
    <p:sldId id="285" r:id="rId22"/>
    <p:sldId id="286" r:id="rId23"/>
    <p:sldId id="275" r:id="rId24"/>
    <p:sldId id="289" r:id="rId25"/>
    <p:sldId id="278" r:id="rId26"/>
    <p:sldId id="296" r:id="rId27"/>
    <p:sldId id="274" r:id="rId28"/>
    <p:sldId id="293" r:id="rId29"/>
    <p:sldId id="294" r:id="rId30"/>
    <p:sldId id="295" r:id="rId31"/>
    <p:sldId id="297" r:id="rId32"/>
    <p:sldId id="291" r:id="rId33"/>
    <p:sldId id="268" r:id="rId34"/>
    <p:sldId id="267" r:id="rId35"/>
    <p:sldId id="266" r:id="rId36"/>
    <p:sldId id="265" r:id="rId37"/>
    <p:sldId id="263" r:id="rId38"/>
    <p:sldId id="299" r:id="rId39"/>
    <p:sldId id="292"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4529A2E-B179-4051-A862-E4C9A8D52865}" v="426" dt="2025-02-03T14:48:46.24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2" d="100"/>
          <a:sy n="82" d="100"/>
        </p:scale>
        <p:origin x="490" y="77"/>
      </p:cViewPr>
      <p:guideLst/>
    </p:cSldViewPr>
  </p:slideViewPr>
  <p:notesTextViewPr>
    <p:cViewPr>
      <p:scale>
        <a:sx n="3" d="2"/>
        <a:sy n="3" d="2"/>
      </p:scale>
      <p:origin x="0" y="0"/>
    </p:cViewPr>
  </p:notesTextViewPr>
  <p:notesViewPr>
    <p:cSldViewPr snapToGrid="0">
      <p:cViewPr varScale="1">
        <p:scale>
          <a:sx n="84" d="100"/>
          <a:sy n="84" d="100"/>
        </p:scale>
        <p:origin x="3912"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microsoft.com/office/2015/10/relationships/revisionInfo" Target="revisionInfo.xml"/><Relationship Id="rId20" Type="http://schemas.openxmlformats.org/officeDocument/2006/relationships/slide" Target="slides/slide16.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C0A120A-8F8E-F66F-E6B4-C51DFA64CC1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34530E5-58F6-AAFF-8DFD-D9AC6B4D575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DFBBD48-DC4B-4D53-B5E0-8F6AFA5B8A80}" type="datetimeFigureOut">
              <a:rPr lang="en-US" smtClean="0"/>
              <a:t>2/3/2025</a:t>
            </a:fld>
            <a:endParaRPr lang="en-US"/>
          </a:p>
        </p:txBody>
      </p:sp>
      <p:sp>
        <p:nvSpPr>
          <p:cNvPr id="4" name="Footer Placeholder 3">
            <a:extLst>
              <a:ext uri="{FF2B5EF4-FFF2-40B4-BE49-F238E27FC236}">
                <a16:creationId xmlns:a16="http://schemas.microsoft.com/office/drawing/2014/main" id="{CA74AE1E-3ABA-E5C9-5181-56A8B57CF71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5FB00698-EF26-3F74-EBB5-A9BE8BD62EE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DFE36EE-7E7D-4A07-8133-3F62E17127EB}" type="slidenum">
              <a:rPr lang="en-US" smtClean="0"/>
              <a:t>‹#›</a:t>
            </a:fld>
            <a:endParaRPr lang="en-US"/>
          </a:p>
        </p:txBody>
      </p:sp>
    </p:spTree>
    <p:extLst>
      <p:ext uri="{BB962C8B-B14F-4D97-AF65-F5344CB8AC3E}">
        <p14:creationId xmlns:p14="http://schemas.microsoft.com/office/powerpoint/2010/main" val="152981915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Horizontal Pattern_02">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60F582B4-DF70-1310-7B29-AF4E03462F41}"/>
              </a:ext>
            </a:extLst>
          </p:cNvPr>
          <p:cNvPicPr>
            <a:picLocks noChangeAspect="1"/>
          </p:cNvPicPr>
          <p:nvPr/>
        </p:nvPicPr>
        <p:blipFill>
          <a:blip r:embed="rId2"/>
          <a:srcRect/>
          <a:stretch/>
        </p:blipFill>
        <p:spPr>
          <a:xfrm>
            <a:off x="0" y="-57776"/>
            <a:ext cx="12192000" cy="6858000"/>
          </a:xfrm>
          <a:prstGeom prst="rect">
            <a:avLst/>
          </a:prstGeom>
        </p:spPr>
      </p:pic>
      <p:sp>
        <p:nvSpPr>
          <p:cNvPr id="2" name="Text Placeholder 16">
            <a:extLst>
              <a:ext uri="{FF2B5EF4-FFF2-40B4-BE49-F238E27FC236}">
                <a16:creationId xmlns:a16="http://schemas.microsoft.com/office/drawing/2014/main" id="{6A8A4839-50DA-4F14-3294-1ACEA0983E38}"/>
              </a:ext>
            </a:extLst>
          </p:cNvPr>
          <p:cNvSpPr>
            <a:spLocks noGrp="1"/>
          </p:cNvSpPr>
          <p:nvPr>
            <p:ph type="body" sz="quarter" idx="14" hasCustomPrompt="1"/>
          </p:nvPr>
        </p:nvSpPr>
        <p:spPr>
          <a:xfrm>
            <a:off x="412201" y="3886931"/>
            <a:ext cx="9042350" cy="1976200"/>
          </a:xfrm>
        </p:spPr>
        <p:txBody>
          <a:bodyPr anchor="ctr" anchorCtr="0">
            <a:noAutofit/>
          </a:bodyPr>
          <a:lstStyle>
            <a:lvl1pPr marL="0" indent="0" algn="l">
              <a:buNone/>
              <a:defRPr sz="8000" b="1" i="0">
                <a:solidFill>
                  <a:schemeClr val="tx1"/>
                </a:solidFill>
                <a:latin typeface="Buckeye Serif 2 Black" pitchFamily="2" charset="77"/>
                <a:ea typeface="Buckeye Serif 2 Black" pitchFamily="2" charset="77"/>
              </a:defRPr>
            </a:lvl1pPr>
            <a:lvl2pPr marL="457200" indent="0">
              <a:buNone/>
              <a:defRPr b="1">
                <a:latin typeface="Buckeye Serif 2" pitchFamily="2" charset="77"/>
                <a:ea typeface="Buckeye Serif 2" pitchFamily="2" charset="77"/>
              </a:defRPr>
            </a:lvl2pPr>
            <a:lvl3pPr marL="914400" indent="0">
              <a:buNone/>
              <a:defRPr b="1">
                <a:latin typeface="Buckeye Serif 2" pitchFamily="2" charset="77"/>
                <a:ea typeface="Buckeye Serif 2" pitchFamily="2" charset="77"/>
              </a:defRPr>
            </a:lvl3pPr>
            <a:lvl4pPr marL="1371600" indent="0">
              <a:buNone/>
              <a:defRPr b="1">
                <a:latin typeface="Buckeye Serif 2" pitchFamily="2" charset="77"/>
                <a:ea typeface="Buckeye Serif 2" pitchFamily="2" charset="77"/>
              </a:defRPr>
            </a:lvl4pPr>
            <a:lvl5pPr marL="1828800" indent="0">
              <a:buNone/>
              <a:defRPr b="1">
                <a:latin typeface="Buckeye Serif 2" pitchFamily="2" charset="77"/>
                <a:ea typeface="Buckeye Serif 2" pitchFamily="2" charset="77"/>
              </a:defRPr>
            </a:lvl5pPr>
          </a:lstStyle>
          <a:p>
            <a:pPr lvl="0"/>
            <a:r>
              <a:rPr lang="en-US" dirty="0"/>
              <a:t>Title Goes Here </a:t>
            </a:r>
          </a:p>
        </p:txBody>
      </p:sp>
      <p:sp>
        <p:nvSpPr>
          <p:cNvPr id="12" name="TextBox 11">
            <a:extLst>
              <a:ext uri="{FF2B5EF4-FFF2-40B4-BE49-F238E27FC236}">
                <a16:creationId xmlns:a16="http://schemas.microsoft.com/office/drawing/2014/main" id="{2F26C63F-4A34-C4E9-CFA4-64C650321E6A}"/>
              </a:ext>
            </a:extLst>
          </p:cNvPr>
          <p:cNvSpPr txBox="1"/>
          <p:nvPr userDrawn="1"/>
        </p:nvSpPr>
        <p:spPr>
          <a:xfrm>
            <a:off x="412201" y="3371224"/>
            <a:ext cx="3720263" cy="523220"/>
          </a:xfrm>
          <a:prstGeom prst="rect">
            <a:avLst/>
          </a:prstGeom>
          <a:noFill/>
        </p:spPr>
        <p:txBody>
          <a:bodyPr wrap="square" rtlCol="0">
            <a:spAutoFit/>
          </a:bodyPr>
          <a:lstStyle/>
          <a:p>
            <a:r>
              <a:rPr lang="en-US" sz="2800" b="1" spc="300" dirty="0">
                <a:solidFill>
                  <a:schemeClr val="accent1"/>
                </a:solidFill>
                <a:latin typeface="Buckeye Sans 2" pitchFamily="2" charset="77"/>
              </a:rPr>
              <a:t>21 Day Challenge</a:t>
            </a:r>
          </a:p>
        </p:txBody>
      </p:sp>
    </p:spTree>
    <p:extLst>
      <p:ext uri="{BB962C8B-B14F-4D97-AF65-F5344CB8AC3E}">
        <p14:creationId xmlns:p14="http://schemas.microsoft.com/office/powerpoint/2010/main" val="4143101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pic>
        <p:nvPicPr>
          <p:cNvPr id="5" name="Graphic 4">
            <a:extLst>
              <a:ext uri="{FF2B5EF4-FFF2-40B4-BE49-F238E27FC236}">
                <a16:creationId xmlns:a16="http://schemas.microsoft.com/office/drawing/2014/main" id="{6D80FADC-60DB-64B6-0917-F734DD2AFA4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45165" y="6384097"/>
            <a:ext cx="1941867" cy="276050"/>
          </a:xfrm>
          <a:prstGeom prst="rect">
            <a:avLst/>
          </a:prstGeom>
        </p:spPr>
      </p:pic>
      <p:cxnSp>
        <p:nvCxnSpPr>
          <p:cNvPr id="6" name="Straight Connector 5">
            <a:extLst>
              <a:ext uri="{FF2B5EF4-FFF2-40B4-BE49-F238E27FC236}">
                <a16:creationId xmlns:a16="http://schemas.microsoft.com/office/drawing/2014/main" id="{521038D0-0EF0-E4C2-0FD6-973C7FFBBC85}"/>
              </a:ext>
            </a:extLst>
          </p:cNvPr>
          <p:cNvCxnSpPr/>
          <p:nvPr userDrawn="1"/>
        </p:nvCxnSpPr>
        <p:spPr>
          <a:xfrm>
            <a:off x="2375452" y="6530009"/>
            <a:ext cx="8978348" cy="0"/>
          </a:xfrm>
          <a:prstGeom prst="line">
            <a:avLst/>
          </a:prstGeom>
          <a:ln>
            <a:solidFill>
              <a:srgbClr val="A7B1B7"/>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3AF81498-E86F-38C4-A2E5-795E22F545DC}"/>
              </a:ext>
            </a:extLst>
          </p:cNvPr>
          <p:cNvCxnSpPr>
            <a:cxnSpLocks/>
          </p:cNvCxnSpPr>
          <p:nvPr userDrawn="1"/>
        </p:nvCxnSpPr>
        <p:spPr>
          <a:xfrm>
            <a:off x="519164" y="1433225"/>
            <a:ext cx="767272" cy="0"/>
          </a:xfrm>
          <a:prstGeom prst="line">
            <a:avLst/>
          </a:prstGeom>
          <a:ln w="38100">
            <a:solidFill>
              <a:srgbClr val="BA0C2F"/>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AFD05C7D-3FE8-9670-1E28-9D86804E2772}"/>
              </a:ext>
            </a:extLst>
          </p:cNvPr>
          <p:cNvSpPr txBox="1">
            <a:spLocks/>
          </p:cNvSpPr>
          <p:nvPr userDrawn="1"/>
        </p:nvSpPr>
        <p:spPr>
          <a:xfrm>
            <a:off x="519163" y="1771934"/>
            <a:ext cx="11169628" cy="4275181"/>
          </a:xfrm>
          <a:prstGeom prst="rect">
            <a:avLst/>
          </a:prstGeom>
          <a:noFill/>
        </p:spPr>
        <p:txBody>
          <a:bodyPr wrap="square" rtlCol="0">
            <a:normAutofit/>
          </a:bodyPr>
          <a:lstStyle/>
          <a:p>
            <a:endParaRPr lang="en-US" b="1" i="0" dirty="0">
              <a:solidFill>
                <a:srgbClr val="BA0C2F"/>
              </a:solidFill>
              <a:latin typeface="Buckeye Sans 2 SemiBold" pitchFamily="2" charset="77"/>
              <a:ea typeface="Buckeye Serif 2" pitchFamily="2" charset="77"/>
            </a:endParaRPr>
          </a:p>
        </p:txBody>
      </p:sp>
      <p:sp>
        <p:nvSpPr>
          <p:cNvPr id="11" name="Title 1">
            <a:extLst>
              <a:ext uri="{FF2B5EF4-FFF2-40B4-BE49-F238E27FC236}">
                <a16:creationId xmlns:a16="http://schemas.microsoft.com/office/drawing/2014/main" id="{6C111967-40F4-EC83-B517-198A142BE9BE}"/>
              </a:ext>
            </a:extLst>
          </p:cNvPr>
          <p:cNvSpPr>
            <a:spLocks noGrp="1"/>
          </p:cNvSpPr>
          <p:nvPr>
            <p:ph type="title" idx="4294967295"/>
          </p:nvPr>
        </p:nvSpPr>
        <p:spPr>
          <a:xfrm>
            <a:off x="519163" y="365125"/>
            <a:ext cx="11169627" cy="1325563"/>
          </a:xfrm>
        </p:spPr>
        <p:txBody>
          <a:bodyPr/>
          <a:lstStyle/>
          <a:p>
            <a:endParaRPr lang="en-US" dirty="0"/>
          </a:p>
        </p:txBody>
      </p:sp>
    </p:spTree>
    <p:extLst>
      <p:ext uri="{BB962C8B-B14F-4D97-AF65-F5344CB8AC3E}">
        <p14:creationId xmlns:p14="http://schemas.microsoft.com/office/powerpoint/2010/main" val="2934160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6C111967-40F4-EC83-B517-198A142BE9BE}"/>
              </a:ext>
            </a:extLst>
          </p:cNvPr>
          <p:cNvSpPr>
            <a:spLocks noGrp="1"/>
          </p:cNvSpPr>
          <p:nvPr>
            <p:ph type="title" idx="4294967295"/>
          </p:nvPr>
        </p:nvSpPr>
        <p:spPr>
          <a:xfrm>
            <a:off x="519163" y="365125"/>
            <a:ext cx="11169627" cy="1325563"/>
          </a:xfrm>
        </p:spPr>
        <p:txBody>
          <a:bodyPr/>
          <a:lstStyle/>
          <a:p>
            <a:endParaRPr lang="en-US" dirty="0"/>
          </a:p>
        </p:txBody>
      </p:sp>
      <p:pic>
        <p:nvPicPr>
          <p:cNvPr id="5" name="Graphic 4">
            <a:extLst>
              <a:ext uri="{FF2B5EF4-FFF2-40B4-BE49-F238E27FC236}">
                <a16:creationId xmlns:a16="http://schemas.microsoft.com/office/drawing/2014/main" id="{6D80FADC-60DB-64B6-0917-F734DD2AFA4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45165" y="6384097"/>
            <a:ext cx="1941867" cy="276050"/>
          </a:xfrm>
          <a:prstGeom prst="rect">
            <a:avLst/>
          </a:prstGeom>
        </p:spPr>
      </p:pic>
      <p:cxnSp>
        <p:nvCxnSpPr>
          <p:cNvPr id="6" name="Straight Connector 5">
            <a:extLst>
              <a:ext uri="{FF2B5EF4-FFF2-40B4-BE49-F238E27FC236}">
                <a16:creationId xmlns:a16="http://schemas.microsoft.com/office/drawing/2014/main" id="{521038D0-0EF0-E4C2-0FD6-973C7FFBBC85}"/>
              </a:ext>
            </a:extLst>
          </p:cNvPr>
          <p:cNvCxnSpPr/>
          <p:nvPr userDrawn="1"/>
        </p:nvCxnSpPr>
        <p:spPr>
          <a:xfrm>
            <a:off x="2375452" y="6530009"/>
            <a:ext cx="8978348" cy="0"/>
          </a:xfrm>
          <a:prstGeom prst="line">
            <a:avLst/>
          </a:prstGeom>
          <a:ln>
            <a:solidFill>
              <a:srgbClr val="A7B1B7"/>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AFD05C7D-3FE8-9670-1E28-9D86804E2772}"/>
              </a:ext>
            </a:extLst>
          </p:cNvPr>
          <p:cNvSpPr txBox="1">
            <a:spLocks/>
          </p:cNvSpPr>
          <p:nvPr userDrawn="1"/>
        </p:nvSpPr>
        <p:spPr>
          <a:xfrm>
            <a:off x="519163" y="1771934"/>
            <a:ext cx="11169628" cy="4275181"/>
          </a:xfrm>
          <a:prstGeom prst="rect">
            <a:avLst/>
          </a:prstGeom>
          <a:noFill/>
        </p:spPr>
        <p:txBody>
          <a:bodyPr wrap="square" rtlCol="0">
            <a:normAutofit/>
          </a:bodyPr>
          <a:lstStyle/>
          <a:p>
            <a:endParaRPr lang="en-US" b="1" i="0" dirty="0">
              <a:solidFill>
                <a:srgbClr val="BA0C2F"/>
              </a:solidFill>
              <a:latin typeface="Buckeye Sans 2 SemiBold" pitchFamily="2" charset="77"/>
              <a:ea typeface="Buckeye Serif 2" pitchFamily="2" charset="77"/>
            </a:endParaRPr>
          </a:p>
        </p:txBody>
      </p:sp>
    </p:spTree>
    <p:extLst>
      <p:ext uri="{BB962C8B-B14F-4D97-AF65-F5344CB8AC3E}">
        <p14:creationId xmlns:p14="http://schemas.microsoft.com/office/powerpoint/2010/main" val="361662509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5F04EE9-ABBD-1651-DD1F-54F88F9C97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F721679-2B11-7E85-DE08-3529B60B4CC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82308985"/>
      </p:ext>
    </p:extLst>
  </p:cSld>
  <p:clrMap bg1="lt1" tx1="dk1" bg2="lt2" tx2="dk2" accent1="accent1" accent2="accent2" accent3="accent3" accent4="accent4" accent5="accent5" accent6="accent6" hlink="hlink" folHlink="folHlink"/>
  <p:sldLayoutIdLst>
    <p:sldLayoutId id="2147483681" r:id="rId1"/>
    <p:sldLayoutId id="2147483687" r:id="rId2"/>
    <p:sldLayoutId id="2147483688" r:id="rId3"/>
  </p:sldLayoutIdLst>
  <p:txStyles>
    <p:titleStyle>
      <a:lvl1pPr algn="l" defTabSz="914400" rtl="0" eaLnBrk="1" latinLnBrk="0" hangingPunct="1">
        <a:lnSpc>
          <a:spcPct val="90000"/>
        </a:lnSpc>
        <a:spcBef>
          <a:spcPct val="0"/>
        </a:spcBef>
        <a:buNone/>
        <a:defRPr sz="4200" b="1" i="0" kern="1200">
          <a:solidFill>
            <a:schemeClr val="tx1"/>
          </a:solidFill>
          <a:latin typeface="Buckeye Serif 2 Black" pitchFamily="2" charset="77"/>
          <a:ea typeface="Buckeye Serif 2 Black" pitchFamily="2" charset="77"/>
          <a:cs typeface="+mj-cs"/>
        </a:defRPr>
      </a:lvl1pPr>
    </p:titleStyle>
    <p:bodyStyle>
      <a:lvl1pPr marL="228600" indent="-228600" algn="l" defTabSz="914400" rtl="0" eaLnBrk="1" latinLnBrk="0" hangingPunct="1">
        <a:lnSpc>
          <a:spcPct val="90000"/>
        </a:lnSpc>
        <a:spcBef>
          <a:spcPts val="1000"/>
        </a:spcBef>
        <a:buClr>
          <a:srgbClr val="BA0C2F"/>
        </a:buClr>
        <a:buFont typeface="Arial" panose="020B0604020202020204" pitchFamily="34" charset="0"/>
        <a:buChar char="•"/>
        <a:defRPr sz="2800" kern="1200">
          <a:solidFill>
            <a:srgbClr val="212325"/>
          </a:solidFill>
          <a:latin typeface="Buckeye Sans 2" pitchFamily="2" charset="77"/>
          <a:ea typeface="+mn-ea"/>
          <a:cs typeface="+mn-cs"/>
        </a:defRPr>
      </a:lvl1pPr>
      <a:lvl2pPr marL="685800" indent="-228600" algn="l" defTabSz="914400" rtl="0" eaLnBrk="1" latinLnBrk="0" hangingPunct="1">
        <a:lnSpc>
          <a:spcPct val="90000"/>
        </a:lnSpc>
        <a:spcBef>
          <a:spcPts val="500"/>
        </a:spcBef>
        <a:buClr>
          <a:srgbClr val="BA0C2F"/>
        </a:buClr>
        <a:buFont typeface="Arial" panose="020B0604020202020204" pitchFamily="34" charset="0"/>
        <a:buChar char="•"/>
        <a:defRPr sz="2400" kern="1200">
          <a:solidFill>
            <a:srgbClr val="212325"/>
          </a:solidFill>
          <a:latin typeface="Buckeye Sans 2" pitchFamily="2" charset="77"/>
          <a:ea typeface="+mn-ea"/>
          <a:cs typeface="+mn-cs"/>
        </a:defRPr>
      </a:lvl2pPr>
      <a:lvl3pPr marL="1143000" indent="-228600" algn="l" defTabSz="914400" rtl="0" eaLnBrk="1" latinLnBrk="0" hangingPunct="1">
        <a:lnSpc>
          <a:spcPct val="90000"/>
        </a:lnSpc>
        <a:spcBef>
          <a:spcPts val="500"/>
        </a:spcBef>
        <a:buClr>
          <a:srgbClr val="BA0C2F"/>
        </a:buClr>
        <a:buFont typeface="Arial" panose="020B0604020202020204" pitchFamily="34" charset="0"/>
        <a:buChar char="•"/>
        <a:defRPr sz="2000" kern="1200">
          <a:solidFill>
            <a:schemeClr val="accent5"/>
          </a:solidFill>
          <a:latin typeface="Buckeye Sans 2" pitchFamily="2" charset="77"/>
          <a:ea typeface="+mn-ea"/>
          <a:cs typeface="+mn-cs"/>
        </a:defRPr>
      </a:lvl3pPr>
      <a:lvl4pPr marL="1600200" indent="-228600" algn="l" defTabSz="914400" rtl="0" eaLnBrk="1" latinLnBrk="0" hangingPunct="1">
        <a:lnSpc>
          <a:spcPct val="90000"/>
        </a:lnSpc>
        <a:spcBef>
          <a:spcPts val="500"/>
        </a:spcBef>
        <a:buClr>
          <a:srgbClr val="BA0C2F"/>
        </a:buClr>
        <a:buFont typeface="Arial" panose="020B0604020202020204" pitchFamily="34" charset="0"/>
        <a:buChar char="•"/>
        <a:defRPr sz="1800" kern="1200">
          <a:solidFill>
            <a:schemeClr val="accent3"/>
          </a:solidFill>
          <a:latin typeface="Buckeye Sans 2" pitchFamily="2" charset="77"/>
          <a:ea typeface="+mn-ea"/>
          <a:cs typeface="+mn-cs"/>
        </a:defRPr>
      </a:lvl4pPr>
      <a:lvl5pPr marL="2057400" indent="-228600" algn="l" defTabSz="914400" rtl="0" eaLnBrk="1" latinLnBrk="0" hangingPunct="1">
        <a:lnSpc>
          <a:spcPct val="90000"/>
        </a:lnSpc>
        <a:spcBef>
          <a:spcPts val="500"/>
        </a:spcBef>
        <a:buClr>
          <a:srgbClr val="BA0C2F"/>
        </a:buClr>
        <a:buFont typeface="Arial" panose="020B0604020202020204" pitchFamily="34" charset="0"/>
        <a:buChar char="•"/>
        <a:defRPr sz="1800" kern="1200">
          <a:solidFill>
            <a:srgbClr val="A7B1B7"/>
          </a:solidFill>
          <a:latin typeface="Buckeye Sans 2"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youtube.com/watch?v=GP-cqFLS8Q4" TargetMode="External"/><Relationship Id="rId2" Type="http://schemas.openxmlformats.org/officeDocument/2006/relationships/hyperlink" Target="https://www.verywellmind.com/implicit-bias-overview-4178401" TargetMode="External"/><Relationship Id="rId1" Type="http://schemas.openxmlformats.org/officeDocument/2006/relationships/slideLayout" Target="../slideLayouts/slideLayout2.xml"/><Relationship Id="rId4" Type="http://schemas.openxmlformats.org/officeDocument/2006/relationships/hyperlink" Target="https://www.apa.org/news/podcasts/speaking-of-psychology/implicit-biases"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ohsu.edu/inclusive-language-guide" TargetMode="External"/><Relationship Id="rId2" Type="http://schemas.openxmlformats.org/officeDocument/2006/relationships/hyperlink" Target="https://www.workhuman.com/blog/what-is-inclusive-language-in-the-workplace/" TargetMode="External"/><Relationship Id="rId1" Type="http://schemas.openxmlformats.org/officeDocument/2006/relationships/slideLayout" Target="../slideLayouts/slideLayout2.xml"/><Relationship Id="rId4" Type="http://schemas.openxmlformats.org/officeDocument/2006/relationships/hyperlink" Target="https://www.youtube.com/watch?v=LShYwptZkwg"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youtube.com/watch?v=5uaBwAe2BhY" TargetMode="External"/><Relationship Id="rId2" Type="http://schemas.openxmlformats.org/officeDocument/2006/relationships/hyperlink" Target="https://www.bbc.com/future/article/20210408-the-sexist-words-that-are-harmful-to-women" TargetMode="External"/><Relationship Id="rId1" Type="http://schemas.openxmlformats.org/officeDocument/2006/relationships/slideLayout" Target="../slideLayouts/slideLayout2.xml"/><Relationship Id="rId4" Type="http://schemas.openxmlformats.org/officeDocument/2006/relationships/hyperlink" Target="https://www.youtube.com/watch?v=-H2xz-afcqU"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c4disc.org/wp-content/uploads/2020/08/toolkits-for-equity_antiracism_allies.pdf" TargetMode="External"/><Relationship Id="rId2" Type="http://schemas.openxmlformats.org/officeDocument/2006/relationships/hyperlink" Target="https://c4disc.pubpub.org/antiracism-toolkit-for-black-indigenous-and-people-of-color" TargetMode="External"/><Relationship Id="rId1" Type="http://schemas.openxmlformats.org/officeDocument/2006/relationships/slideLayout" Target="../slideLayouts/slideLayout2.xml"/><Relationship Id="rId4" Type="http://schemas.openxmlformats.org/officeDocument/2006/relationships/hyperlink" Target="https://www.youtube.com/watch?v=EyMVVIa8ke4"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youtube.com/watch?v=OR7o4NFcfZI" TargetMode="External"/><Relationship Id="rId2" Type="http://schemas.openxmlformats.org/officeDocument/2006/relationships/hyperlink" Target="https://hbr.org/2020/12/why-you-need-to-stop-using-these-words-and-phrases" TargetMode="External"/><Relationship Id="rId1" Type="http://schemas.openxmlformats.org/officeDocument/2006/relationships/slideLayout" Target="../slideLayouts/slideLayout2.xml"/><Relationship Id="rId4" Type="http://schemas.openxmlformats.org/officeDocument/2006/relationships/hyperlink" Target="https://www.npr.org/2022/02/18/1081713756/disability-disabled-people-offensive-better-word"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61607;%09https:/cair-ohio.com/wp-content/uploads/2023/06/CAIR-Ohio-Healthcare-Providers-Guide-2023.pdf" TargetMode="External"/><Relationship Id="rId2" Type="http://schemas.openxmlformats.org/officeDocument/2006/relationships/hyperlink" Target="&#61607;%09https:/cair-ohio.com/wp-content/uploads/2023/06/CAIR-Ohio-Employer-Guide-to-Islamic-Religious-Practices-2023.pdf" TargetMode="External"/><Relationship Id="rId1" Type="http://schemas.openxmlformats.org/officeDocument/2006/relationships/slideLayout" Target="../slideLayouts/slideLayout2.xml"/><Relationship Id="rId6" Type="http://schemas.openxmlformats.org/officeDocument/2006/relationships/hyperlink" Target="https://aahiinfo.org/wp-content/uploads/2023/04/Healthcare-Handbook_Hindu.pdf" TargetMode="External"/><Relationship Id="rId5" Type="http://schemas.openxmlformats.org/officeDocument/2006/relationships/hyperlink" Target="https://www.myjewishlearning.com/article/ask-the-expert-jews-in-the-hospital/" TargetMode="External"/><Relationship Id="rId4" Type="http://schemas.openxmlformats.org/officeDocument/2006/relationships/hyperlink" Target="&#61607;%09https:/cair-ohio.com/wp-content/uploads/2023/06/CAIR-Ohio-Educators-Guide-2023.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sph.umich.edu/pursuit/2018posts/3-ways-public-health-professionals-can-combat-weight-stigma.html" TargetMode="External"/><Relationship Id="rId2" Type="http://schemas.openxmlformats.org/officeDocument/2006/relationships/hyperlink" Target="https://thischangedmypractice.com/why-i-no-longer-prescribe-weight-loss/" TargetMode="External"/><Relationship Id="rId1" Type="http://schemas.openxmlformats.org/officeDocument/2006/relationships/slideLayout" Target="../slideLayouts/slideLayout2.xml"/><Relationship Id="rId4" Type="http://schemas.openxmlformats.org/officeDocument/2006/relationships/hyperlink" Target="https://www.youtube.com/watch?v=do_zld2dS1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hyperlink" Target="https://www.youtube.com/watch?v=nQ9l7y4UuxY" TargetMode="External"/><Relationship Id="rId2" Type="http://schemas.openxmlformats.org/officeDocument/2006/relationships/hyperlink" Target="https://pharmaceutical-journal.com/article/ld/addressing-microaggressions-to-deliver-cultural-competence-in-pharmacy" TargetMode="External"/><Relationship Id="rId1" Type="http://schemas.openxmlformats.org/officeDocument/2006/relationships/slideLayout" Target="../slideLayouts/slideLayout2.xml"/><Relationship Id="rId5" Type="http://schemas.openxmlformats.org/officeDocument/2006/relationships/hyperlink" Target="https://www.coreimpodcast.com/2022/08/24/upstander/" TargetMode="External"/><Relationship Id="rId4" Type="http://schemas.openxmlformats.org/officeDocument/2006/relationships/hyperlink" Target="https://www.youtube.com/watch?v=G9er8MFRkAQ"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justatheory.com/2021/03/assume-positive-intensifies/" TargetMode="External"/><Relationship Id="rId2" Type="http://schemas.openxmlformats.org/officeDocument/2006/relationships/hyperlink" Target="https://www.youtube.com/watch?v=XZGI5aJyzuk"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psychologytoday.com/us/blog/wander-woman/202211/how-to-stabilize-emotions-in-difficult-conversations" TargetMode="External"/><Relationship Id="rId2" Type="http://schemas.openxmlformats.org/officeDocument/2006/relationships/hyperlink" Target="https://www.nyu.edu/students/health-and-wellness/services/healthy-living/hello_hpo/pha-pop-up--emotion-regulation.html" TargetMode="External"/><Relationship Id="rId1" Type="http://schemas.openxmlformats.org/officeDocument/2006/relationships/slideLayout" Target="../slideLayouts/slideLayout2.xml"/><Relationship Id="rId4" Type="http://schemas.openxmlformats.org/officeDocument/2006/relationships/hyperlink" Target="https://www.youtube.com/watch?v=PuNMVmjg218"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blog.apaonline.org/2022/05/10/tone-policing-and-the-assertion-of-authority/" TargetMode="External"/><Relationship Id="rId2" Type="http://schemas.openxmlformats.org/officeDocument/2006/relationships/hyperlink" Target="https://www.jopwell.com/thewell/posts/dealing-with-tone-policing" TargetMode="External"/><Relationship Id="rId1" Type="http://schemas.openxmlformats.org/officeDocument/2006/relationships/slideLayout" Target="../slideLayouts/slideLayout2.xml"/><Relationship Id="rId5" Type="http://schemas.openxmlformats.org/officeDocument/2006/relationships/hyperlink" Target="https://podcasts.apple.com/us/podcast/9-tone-policing-problematic-prejudice-or-reasonable/id1649985239?i=1000587930277" TargetMode="External"/><Relationship Id="rId4" Type="http://schemas.openxmlformats.org/officeDocument/2006/relationships/hyperlink" Target="https://www.youtube.com/watch?v=3-w4CzJ3c1w"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youtube.com/watch?v=F6Zg65eK9XU" TargetMode="External"/><Relationship Id="rId2" Type="http://schemas.openxmlformats.org/officeDocument/2006/relationships/hyperlink" Target="https://hbr.org/2018/01/why-we-should-be-disagreeing-more-at-work"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robynshort.com/post/how-restorative-justice-in-the-workplace-fosters-a-collaborative-and-caring-work-environment" TargetMode="External"/><Relationship Id="rId2" Type="http://schemas.openxmlformats.org/officeDocument/2006/relationships/hyperlink" Target="https://restorativejustice101.com/the-philosophy-and-principles-of-restorative-justice/" TargetMode="External"/><Relationship Id="rId1" Type="http://schemas.openxmlformats.org/officeDocument/2006/relationships/slideLayout" Target="../slideLayouts/slideLayout2.xml"/><Relationship Id="rId4" Type="http://schemas.openxmlformats.org/officeDocument/2006/relationships/hyperlink" Target="https://www.youtube.com/watch?v=h2g7ZuTa-bY"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odi.osu.edu/resources/inclusive-excellence/restorative-justice-initiative" TargetMode="External"/><Relationship Id="rId2" Type="http://schemas.openxmlformats.org/officeDocument/2006/relationships/hyperlink" Target="https://studentconduct.osu.edu/for-students/mediation" TargetMode="External"/><Relationship Id="rId1" Type="http://schemas.openxmlformats.org/officeDocument/2006/relationships/slideLayout" Target="../slideLayouts/slideLayout2.xml"/><Relationship Id="rId5" Type="http://schemas.openxmlformats.org/officeDocument/2006/relationships/hyperlink" Target="https://equity.osu.edu/" TargetMode="External"/><Relationship Id="rId4" Type="http://schemas.openxmlformats.org/officeDocument/2006/relationships/hyperlink" Target="https://ombuds.osu.edu/"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cehv.osu.edu/civil-discourse-citizenship/workshops-and-facilitated-dialogues" TargetMode="External"/><Relationship Id="rId2" Type="http://schemas.openxmlformats.org/officeDocument/2006/relationships/hyperlink" Target="https://osuasc.catalog.instructure.com/courses/the-4cs-virtues-of-civil-discourse" TargetMode="External"/><Relationship Id="rId1" Type="http://schemas.openxmlformats.org/officeDocument/2006/relationships/slideLayout" Target="../slideLayouts/slideLayout2.xml"/><Relationship Id="rId5" Type="http://schemas.openxmlformats.org/officeDocument/2006/relationships/hyperlink" Target="https://moritzlaw.osu.edu/fostering-compassionate-dialogue-campus" TargetMode="External"/><Relationship Id="rId4" Type="http://schemas.openxmlformats.org/officeDocument/2006/relationships/hyperlink" Target="https://drakeinstitute.osu.edu/our-programs-and-services/all-who-teach/teaching-endorsements/inclusive-teaching/ethical"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fairwork.gov.au/sites/default/files/minisite/static/21ffd53a-c071-42d1-80a4-ea20b4cb41a9/difficult-conversations-in-the-workplace-manager-course/assets/downloads/manager-why_should_i_have_a_difficult_conversation.pdf" TargetMode="External"/><Relationship Id="rId2" Type="http://schemas.openxmlformats.org/officeDocument/2006/relationships/hyperlink" Target="https://pharmacy.osu.edu/about/mission" TargetMode="External"/><Relationship Id="rId1" Type="http://schemas.openxmlformats.org/officeDocument/2006/relationships/slideLayout" Target="../slideLayouts/slideLayout2.xml"/><Relationship Id="rId4" Type="http://schemas.openxmlformats.org/officeDocument/2006/relationships/hyperlink" Target="https://www.youtube.com/watch?v=mMuO4RRLJXs"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icjs.org/debate-vs-dialogue/" TargetMode="External"/><Relationship Id="rId2" Type="http://schemas.openxmlformats.org/officeDocument/2006/relationships/hyperlink" Target="https://www.umass.edu/ctl/how-do-i-choose-between-dialogue-debate-and-discussion-explore-challenging-topic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rUJkbWNnNy4" TargetMode="External"/><Relationship Id="rId2" Type="http://schemas.openxmlformats.org/officeDocument/2006/relationships/hyperlink" Target="https://positivepsychology.com/comfort-zone/" TargetMode="External"/><Relationship Id="rId1" Type="http://schemas.openxmlformats.org/officeDocument/2006/relationships/slideLayout" Target="../slideLayouts/slideLayout2.xml"/><Relationship Id="rId4" Type="http://schemas.openxmlformats.org/officeDocument/2006/relationships/hyperlink" Target="https://www.pushkin.fm/podcasts/the-happiness-lab-with-dr-laurie-santos/how-to-adopt-a-growth-mindset"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0M7RmDD_C4U" TargetMode="External"/><Relationship Id="rId2" Type="http://schemas.openxmlformats.org/officeDocument/2006/relationships/hyperlink" Target="https://www.library.hbs.edu/working-knowledge/did-you-hear-what-i-said-how-to-listen-bette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 Placeholder 34">
            <a:extLst>
              <a:ext uri="{FF2B5EF4-FFF2-40B4-BE49-F238E27FC236}">
                <a16:creationId xmlns:a16="http://schemas.microsoft.com/office/drawing/2014/main" id="{5D7C3388-F06B-8D43-FFDA-4E9EFBFDBE7A}"/>
              </a:ext>
            </a:extLst>
          </p:cNvPr>
          <p:cNvSpPr>
            <a:spLocks noGrp="1"/>
          </p:cNvSpPr>
          <p:nvPr>
            <p:ph type="body" sz="quarter" idx="14"/>
          </p:nvPr>
        </p:nvSpPr>
        <p:spPr>
          <a:xfrm>
            <a:off x="412201" y="3932895"/>
            <a:ext cx="9058447" cy="1682902"/>
          </a:xfrm>
        </p:spPr>
        <p:txBody>
          <a:bodyPr anchor="ctr">
            <a:noAutofit/>
          </a:bodyPr>
          <a:lstStyle/>
          <a:p>
            <a:r>
              <a:rPr lang="en-US" sz="5400" dirty="0"/>
              <a:t>Strategies for Having Difficult Conversations</a:t>
            </a: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996B67-8084-B19C-E592-5B24962B97CE}"/>
            </a:ext>
          </a:extLst>
        </p:cNvPr>
        <p:cNvGrpSpPr/>
        <p:nvPr/>
      </p:nvGrpSpPr>
      <p:grpSpPr>
        <a:xfrm>
          <a:off x="0" y="0"/>
          <a:ext cx="0" cy="0"/>
          <a:chOff x="0" y="0"/>
          <a:chExt cx="0" cy="0"/>
        </a:xfrm>
      </p:grpSpPr>
      <p:sp>
        <p:nvSpPr>
          <p:cNvPr id="35" name="Text Placeholder 34">
            <a:extLst>
              <a:ext uri="{FF2B5EF4-FFF2-40B4-BE49-F238E27FC236}">
                <a16:creationId xmlns:a16="http://schemas.microsoft.com/office/drawing/2014/main" id="{CE243EA7-97FB-9656-CEFB-593006D4727C}"/>
              </a:ext>
            </a:extLst>
          </p:cNvPr>
          <p:cNvSpPr>
            <a:spLocks noGrp="1"/>
          </p:cNvSpPr>
          <p:nvPr>
            <p:ph type="body" sz="quarter" idx="14"/>
          </p:nvPr>
        </p:nvSpPr>
        <p:spPr>
          <a:xfrm>
            <a:off x="412201" y="3932895"/>
            <a:ext cx="9058447" cy="1682902"/>
          </a:xfrm>
        </p:spPr>
        <p:txBody>
          <a:bodyPr anchor="ctr">
            <a:noAutofit/>
          </a:bodyPr>
          <a:lstStyle/>
          <a:p>
            <a:r>
              <a:rPr lang="en-US" sz="5400" dirty="0"/>
              <a:t>Proactively Mitigating Bias and Misunderstanding</a:t>
            </a:r>
          </a:p>
        </p:txBody>
      </p:sp>
    </p:spTree>
    <p:extLst>
      <p:ext uri="{BB962C8B-B14F-4D97-AF65-F5344CB8AC3E}">
        <p14:creationId xmlns:p14="http://schemas.microsoft.com/office/powerpoint/2010/main" val="30221033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C8B02A-4F50-19E2-6D36-60C04767AB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98B9F8-FE2E-64E2-5F51-09D0FCA5EB27}"/>
              </a:ext>
            </a:extLst>
          </p:cNvPr>
          <p:cNvSpPr>
            <a:spLocks noGrp="1"/>
          </p:cNvSpPr>
          <p:nvPr>
            <p:ph type="title" idx="4294967295"/>
          </p:nvPr>
        </p:nvSpPr>
        <p:spPr>
          <a:xfrm>
            <a:off x="508957" y="365125"/>
            <a:ext cx="11179833" cy="1325563"/>
          </a:xfrm>
        </p:spPr>
        <p:txBody>
          <a:bodyPr/>
          <a:lstStyle/>
          <a:p>
            <a:r>
              <a:rPr lang="en-US" dirty="0"/>
              <a:t>Day 5: Account for Implicit Bias </a:t>
            </a:r>
          </a:p>
        </p:txBody>
      </p:sp>
      <p:sp>
        <p:nvSpPr>
          <p:cNvPr id="3" name="Content Placeholder 2">
            <a:extLst>
              <a:ext uri="{FF2B5EF4-FFF2-40B4-BE49-F238E27FC236}">
                <a16:creationId xmlns:a16="http://schemas.microsoft.com/office/drawing/2014/main" id="{85D0CEAC-A860-63CE-767F-0124FED58359}"/>
              </a:ext>
            </a:extLst>
          </p:cNvPr>
          <p:cNvSpPr>
            <a:spLocks noGrp="1"/>
          </p:cNvSpPr>
          <p:nvPr>
            <p:ph idx="4294967295"/>
          </p:nvPr>
        </p:nvSpPr>
        <p:spPr>
          <a:xfrm>
            <a:off x="508958" y="1825625"/>
            <a:ext cx="11179834" cy="4351338"/>
          </a:xfrm>
        </p:spPr>
        <p:txBody>
          <a:bodyPr>
            <a:normAutofit fontScale="92500" lnSpcReduction="10000"/>
          </a:bodyPr>
          <a:lstStyle/>
          <a:p>
            <a:r>
              <a:rPr lang="en-US" dirty="0"/>
              <a:t>Even with the best of intentions, sometimes our impact does not align with our goals. Implicit bias—also known as unconscious bias—is one mechanism through which we can unintentionally diverge from our stated beliefs, values, and goals. Accounting for the possibility of implicit bias within ourselves and others can assist us in understanding why and how some difficult conversations arise in the first place, as well as inform strategies for addressing them.</a:t>
            </a:r>
          </a:p>
          <a:p>
            <a:endParaRPr lang="en-US" dirty="0"/>
          </a:p>
          <a:p>
            <a:r>
              <a:rPr lang="en-US" dirty="0"/>
              <a:t>READ: </a:t>
            </a:r>
            <a:r>
              <a:rPr lang="en-US" dirty="0">
                <a:hlinkClick r:id="rId2"/>
              </a:rPr>
              <a:t>How Does Implicit Bias Influence Behavior?</a:t>
            </a:r>
            <a:endParaRPr lang="en-US" dirty="0"/>
          </a:p>
          <a:p>
            <a:r>
              <a:rPr lang="en-US" dirty="0"/>
              <a:t>WATCH: </a:t>
            </a:r>
            <a:r>
              <a:rPr lang="en-US" dirty="0">
                <a:hlinkClick r:id="rId3"/>
              </a:rPr>
              <a:t>How to Outsmart Your Unconscious Bias</a:t>
            </a:r>
            <a:endParaRPr lang="en-US" dirty="0"/>
          </a:p>
          <a:p>
            <a:r>
              <a:rPr lang="en-US" dirty="0"/>
              <a:t>LISTEN: </a:t>
            </a:r>
            <a:r>
              <a:rPr lang="en-US" dirty="0">
                <a:hlinkClick r:id="rId4"/>
              </a:rPr>
              <a:t>Can We Unlearn Implicit Biases?</a:t>
            </a:r>
            <a:endParaRPr lang="en-US" dirty="0"/>
          </a:p>
          <a:p>
            <a:endParaRPr lang="en-US" dirty="0"/>
          </a:p>
          <a:p>
            <a:endParaRPr lang="en-US" dirty="0"/>
          </a:p>
        </p:txBody>
      </p:sp>
    </p:spTree>
    <p:extLst>
      <p:ext uri="{BB962C8B-B14F-4D97-AF65-F5344CB8AC3E}">
        <p14:creationId xmlns:p14="http://schemas.microsoft.com/office/powerpoint/2010/main" val="13324022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2093B3-40A3-5ABC-983F-404002CB04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CD348F7-F7D6-8EF1-17AB-EBA9BFD1B9E5}"/>
              </a:ext>
            </a:extLst>
          </p:cNvPr>
          <p:cNvSpPr>
            <a:spLocks noGrp="1"/>
          </p:cNvSpPr>
          <p:nvPr>
            <p:ph type="title" idx="4294967295"/>
          </p:nvPr>
        </p:nvSpPr>
        <p:spPr>
          <a:xfrm>
            <a:off x="508957" y="1"/>
            <a:ext cx="11179833" cy="1690688"/>
          </a:xfrm>
        </p:spPr>
        <p:txBody>
          <a:bodyPr/>
          <a:lstStyle/>
          <a:p>
            <a:r>
              <a:rPr lang="en-US" dirty="0"/>
              <a:t>Day 6: Prevent and Clarify Misunderstandings</a:t>
            </a:r>
          </a:p>
        </p:txBody>
      </p:sp>
      <p:sp>
        <p:nvSpPr>
          <p:cNvPr id="3" name="Content Placeholder 2">
            <a:extLst>
              <a:ext uri="{FF2B5EF4-FFF2-40B4-BE49-F238E27FC236}">
                <a16:creationId xmlns:a16="http://schemas.microsoft.com/office/drawing/2014/main" id="{21CC5EAF-007D-436C-7A43-30F801141161}"/>
              </a:ext>
            </a:extLst>
          </p:cNvPr>
          <p:cNvSpPr>
            <a:spLocks noGrp="1"/>
          </p:cNvSpPr>
          <p:nvPr>
            <p:ph idx="4294967295"/>
          </p:nvPr>
        </p:nvSpPr>
        <p:spPr>
          <a:xfrm>
            <a:off x="508958" y="1825625"/>
            <a:ext cx="11179834" cy="4351338"/>
          </a:xfrm>
        </p:spPr>
        <p:txBody>
          <a:bodyPr>
            <a:normAutofit fontScale="85000" lnSpcReduction="20000"/>
          </a:bodyPr>
          <a:lstStyle/>
          <a:p>
            <a:r>
              <a:rPr lang="en-US" dirty="0"/>
              <a:t>There are several additional strategies for preventing and clarifying misunderstandings that complement practicing active listening and accounting for implicit bias. </a:t>
            </a:r>
          </a:p>
          <a:p>
            <a:r>
              <a:rPr lang="en-US" dirty="0"/>
              <a:t>Check for understanding</a:t>
            </a:r>
          </a:p>
          <a:p>
            <a:pPr lvl="1"/>
            <a:r>
              <a:rPr lang="en-US" dirty="0"/>
              <a:t>“What I’m hearing you say is [X]? Is that right? I want to be sure I’m accurately understanding your point!”</a:t>
            </a:r>
          </a:p>
          <a:p>
            <a:pPr lvl="1"/>
            <a:r>
              <a:rPr lang="en-US" dirty="0"/>
              <a:t>“Is what I said clear? I know it was a lot all at once, so I’m happy to summarize the main points and answer any questions.”</a:t>
            </a:r>
          </a:p>
          <a:p>
            <a:r>
              <a:rPr lang="en-US" dirty="0"/>
              <a:t>Ask clarifying questions</a:t>
            </a:r>
          </a:p>
          <a:p>
            <a:pPr lvl="1"/>
            <a:r>
              <a:rPr lang="en-US" dirty="0"/>
              <a:t>“What do you mean by that?”</a:t>
            </a:r>
          </a:p>
          <a:p>
            <a:pPr lvl="1"/>
            <a:r>
              <a:rPr lang="en-US" dirty="0"/>
              <a:t>“Could you tell us more?”</a:t>
            </a:r>
          </a:p>
          <a:p>
            <a:pPr lvl="1"/>
            <a:r>
              <a:rPr lang="en-US" dirty="0"/>
              <a:t>“Can you point me to what evidence informed your decision-making process? I want to make sure I understand where you’re coming from since we seem to have reached such different conclusions.”</a:t>
            </a:r>
          </a:p>
          <a:p>
            <a:pPr lvl="1"/>
            <a:r>
              <a:rPr lang="en-US" dirty="0"/>
              <a:t>“I’m not familiar with that term, would you mind giving a quick definition?”</a:t>
            </a:r>
          </a:p>
        </p:txBody>
      </p:sp>
    </p:spTree>
    <p:extLst>
      <p:ext uri="{BB962C8B-B14F-4D97-AF65-F5344CB8AC3E}">
        <p14:creationId xmlns:p14="http://schemas.microsoft.com/office/powerpoint/2010/main" val="2777991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9C74B3-209F-6E03-74D6-C4EF16DEE2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070F152-22CA-EAA5-D7CB-58C58CCF0C7A}"/>
              </a:ext>
            </a:extLst>
          </p:cNvPr>
          <p:cNvSpPr>
            <a:spLocks noGrp="1"/>
          </p:cNvSpPr>
          <p:nvPr>
            <p:ph type="title" idx="4294967295"/>
          </p:nvPr>
        </p:nvSpPr>
        <p:spPr>
          <a:xfrm>
            <a:off x="508957" y="1"/>
            <a:ext cx="11179833" cy="1690688"/>
          </a:xfrm>
        </p:spPr>
        <p:txBody>
          <a:bodyPr/>
          <a:lstStyle/>
          <a:p>
            <a:r>
              <a:rPr lang="en-US" dirty="0"/>
              <a:t>Day 6: Prevent and Clarify Misunderstandings (cont.)</a:t>
            </a:r>
          </a:p>
        </p:txBody>
      </p:sp>
      <p:sp>
        <p:nvSpPr>
          <p:cNvPr id="3" name="Content Placeholder 2">
            <a:extLst>
              <a:ext uri="{FF2B5EF4-FFF2-40B4-BE49-F238E27FC236}">
                <a16:creationId xmlns:a16="http://schemas.microsoft.com/office/drawing/2014/main" id="{8F56C733-D496-1F12-7296-B6505BD56C9B}"/>
              </a:ext>
            </a:extLst>
          </p:cNvPr>
          <p:cNvSpPr>
            <a:spLocks noGrp="1"/>
          </p:cNvSpPr>
          <p:nvPr>
            <p:ph idx="4294967295"/>
          </p:nvPr>
        </p:nvSpPr>
        <p:spPr>
          <a:xfrm>
            <a:off x="508958" y="1825625"/>
            <a:ext cx="11179834" cy="4351338"/>
          </a:xfrm>
        </p:spPr>
        <p:txBody>
          <a:bodyPr>
            <a:normAutofit fontScale="92500" lnSpcReduction="20000"/>
          </a:bodyPr>
          <a:lstStyle/>
          <a:p>
            <a:r>
              <a:rPr lang="en-US" dirty="0"/>
              <a:t>Call for a pause in the interaction if needed</a:t>
            </a:r>
          </a:p>
          <a:p>
            <a:pPr lvl="1"/>
            <a:r>
              <a:rPr lang="en-US" dirty="0"/>
              <a:t>“We have been deep in this dialogue for awhile and I could use a moment to gather my thoughts and emotions. Would you be open to us taking a 15-minute break?”</a:t>
            </a:r>
          </a:p>
          <a:p>
            <a:pPr lvl="1"/>
            <a:r>
              <a:rPr lang="en-US" dirty="0"/>
              <a:t>“I want to continue this conversation, but I have a meeting in 5 minutes. Can we pause for now and reconvene later?”</a:t>
            </a:r>
          </a:p>
          <a:p>
            <a:r>
              <a:rPr lang="en-US" dirty="0"/>
              <a:t>Acknowledge the difficult nature of the conversation while reinforcing its value</a:t>
            </a:r>
          </a:p>
          <a:p>
            <a:pPr lvl="1"/>
            <a:r>
              <a:rPr lang="en-US" dirty="0"/>
              <a:t>“I know this meeting has probably felt intense because of the nature of the topic, so I want to thank you for staying engaged. I am confident we can find a solution to this exactly because we’re both committed to figuring it out together.”</a:t>
            </a:r>
          </a:p>
          <a:p>
            <a:pPr lvl="1"/>
            <a:r>
              <a:rPr lang="en-US" dirty="0"/>
              <a:t>“Thank you for agreeing to talk about this. I know the topic could feel anxiety-producing, so I want to assure you that I am only bringing it up because I know we are both invested in making our office as welcoming as possible.”</a:t>
            </a:r>
          </a:p>
        </p:txBody>
      </p:sp>
    </p:spTree>
    <p:extLst>
      <p:ext uri="{BB962C8B-B14F-4D97-AF65-F5344CB8AC3E}">
        <p14:creationId xmlns:p14="http://schemas.microsoft.com/office/powerpoint/2010/main" val="22910155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1BB2E0-AAA2-DC32-AEA1-F5010FFF53C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5C5C1B-E915-718B-6C28-E1B3A70A75DF}"/>
              </a:ext>
            </a:extLst>
          </p:cNvPr>
          <p:cNvSpPr>
            <a:spLocks noGrp="1"/>
          </p:cNvSpPr>
          <p:nvPr>
            <p:ph type="title" idx="4294967295"/>
          </p:nvPr>
        </p:nvSpPr>
        <p:spPr>
          <a:xfrm>
            <a:off x="508957" y="365125"/>
            <a:ext cx="11179833" cy="1325563"/>
          </a:xfrm>
        </p:spPr>
        <p:txBody>
          <a:bodyPr/>
          <a:lstStyle/>
          <a:p>
            <a:r>
              <a:rPr lang="en-US" dirty="0"/>
              <a:t>Day 7: Use Inclusive Language</a:t>
            </a:r>
          </a:p>
        </p:txBody>
      </p:sp>
      <p:sp>
        <p:nvSpPr>
          <p:cNvPr id="3" name="Content Placeholder 2">
            <a:extLst>
              <a:ext uri="{FF2B5EF4-FFF2-40B4-BE49-F238E27FC236}">
                <a16:creationId xmlns:a16="http://schemas.microsoft.com/office/drawing/2014/main" id="{485771E5-0850-BD2A-314A-E50CA38B07E3}"/>
              </a:ext>
            </a:extLst>
          </p:cNvPr>
          <p:cNvSpPr>
            <a:spLocks noGrp="1"/>
          </p:cNvSpPr>
          <p:nvPr>
            <p:ph idx="4294967295"/>
          </p:nvPr>
        </p:nvSpPr>
        <p:spPr>
          <a:xfrm>
            <a:off x="508958" y="1825625"/>
            <a:ext cx="11179834" cy="4351338"/>
          </a:xfrm>
        </p:spPr>
        <p:txBody>
          <a:bodyPr>
            <a:normAutofit fontScale="92500" lnSpcReduction="10000"/>
          </a:bodyPr>
          <a:lstStyle/>
          <a:p>
            <a:r>
              <a:rPr lang="en-US" dirty="0"/>
              <a:t>One of the best ways to reduce the frequency of incidents that could lead to the need for hard conversations is to proactively use language that is inclusive. Yet many of us have never been taught the nuances of social identity terminologies and can therefore feel ill-equipped to even know where to start. Thankfully, employing principles of inclusive language can prepare us to learn ever-evolving terms.</a:t>
            </a:r>
          </a:p>
          <a:p>
            <a:endParaRPr lang="en-US" dirty="0"/>
          </a:p>
          <a:p>
            <a:r>
              <a:rPr lang="en-US" dirty="0"/>
              <a:t>READ: </a:t>
            </a:r>
            <a:r>
              <a:rPr lang="en-US" dirty="0">
                <a:hlinkClick r:id="rId2"/>
              </a:rPr>
              <a:t>What is Inclusive Language in the Workplace? Examples, Steps, &amp; Strategies</a:t>
            </a:r>
            <a:endParaRPr lang="en-US" dirty="0"/>
          </a:p>
          <a:p>
            <a:r>
              <a:rPr lang="en-US" dirty="0"/>
              <a:t>READ: </a:t>
            </a:r>
            <a:r>
              <a:rPr lang="en-US" dirty="0">
                <a:hlinkClick r:id="rId3"/>
              </a:rPr>
              <a:t>Inclusive Language Guide</a:t>
            </a:r>
            <a:endParaRPr lang="en-US" dirty="0"/>
          </a:p>
          <a:p>
            <a:r>
              <a:rPr lang="en-US" dirty="0"/>
              <a:t>WATCH: </a:t>
            </a:r>
            <a:r>
              <a:rPr lang="en-US" dirty="0">
                <a:hlinkClick r:id="rId4"/>
              </a:rPr>
              <a:t>Why Inclusive Language Matters</a:t>
            </a:r>
            <a:endParaRPr lang="en-US" dirty="0"/>
          </a:p>
          <a:p>
            <a:endParaRPr lang="en-US" dirty="0"/>
          </a:p>
        </p:txBody>
      </p:sp>
    </p:spTree>
    <p:extLst>
      <p:ext uri="{BB962C8B-B14F-4D97-AF65-F5344CB8AC3E}">
        <p14:creationId xmlns:p14="http://schemas.microsoft.com/office/powerpoint/2010/main" val="34337372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41C8B7-946C-654F-4EC3-F3F12314C3E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4CB2E67-011A-5C3C-F930-2AFC21CE81CA}"/>
              </a:ext>
            </a:extLst>
          </p:cNvPr>
          <p:cNvSpPr>
            <a:spLocks noGrp="1"/>
          </p:cNvSpPr>
          <p:nvPr>
            <p:ph type="title" idx="4294967295"/>
          </p:nvPr>
        </p:nvSpPr>
        <p:spPr>
          <a:xfrm>
            <a:off x="508957" y="1"/>
            <a:ext cx="11179833" cy="1690688"/>
          </a:xfrm>
        </p:spPr>
        <p:txBody>
          <a:bodyPr/>
          <a:lstStyle/>
          <a:p>
            <a:r>
              <a:rPr lang="en-US" dirty="0"/>
              <a:t>Day 8: Inclusive Language and Practice—Gender</a:t>
            </a:r>
          </a:p>
        </p:txBody>
      </p:sp>
      <p:sp>
        <p:nvSpPr>
          <p:cNvPr id="3" name="Content Placeholder 2">
            <a:extLst>
              <a:ext uri="{FF2B5EF4-FFF2-40B4-BE49-F238E27FC236}">
                <a16:creationId xmlns:a16="http://schemas.microsoft.com/office/drawing/2014/main" id="{37971197-258D-BC60-E7A3-C715B7876190}"/>
              </a:ext>
            </a:extLst>
          </p:cNvPr>
          <p:cNvSpPr>
            <a:spLocks noGrp="1"/>
          </p:cNvSpPr>
          <p:nvPr>
            <p:ph idx="4294967295"/>
          </p:nvPr>
        </p:nvSpPr>
        <p:spPr>
          <a:xfrm>
            <a:off x="508958" y="1825625"/>
            <a:ext cx="11179834" cy="4351338"/>
          </a:xfrm>
        </p:spPr>
        <p:txBody>
          <a:bodyPr>
            <a:normAutofit/>
          </a:bodyPr>
          <a:lstStyle/>
          <a:p>
            <a:r>
              <a:rPr lang="en-US" dirty="0"/>
              <a:t>One of the most pervasive ways that language choices can have subtle and overt implications is through use of gendered language. Considering not only our words but also how they may affect those around us—regardless of intention—can help prevent and address sexism in everyday life. </a:t>
            </a:r>
          </a:p>
          <a:p>
            <a:endParaRPr lang="en-US" dirty="0"/>
          </a:p>
          <a:p>
            <a:r>
              <a:rPr lang="en-US" dirty="0"/>
              <a:t>READ: </a:t>
            </a:r>
            <a:r>
              <a:rPr lang="en-US" dirty="0">
                <a:hlinkClick r:id="rId2"/>
              </a:rPr>
              <a:t>The Hidden Sexism in Workplace Language</a:t>
            </a:r>
            <a:endParaRPr lang="en-US" dirty="0"/>
          </a:p>
          <a:p>
            <a:r>
              <a:rPr lang="en-US" dirty="0"/>
              <a:t>WATCH: </a:t>
            </a:r>
            <a:r>
              <a:rPr lang="en-US" dirty="0">
                <a:hlinkClick r:id="rId3"/>
              </a:rPr>
              <a:t>Sexism and the English Language</a:t>
            </a:r>
            <a:endParaRPr lang="en-US" dirty="0"/>
          </a:p>
          <a:p>
            <a:r>
              <a:rPr lang="en-US" dirty="0"/>
              <a:t>WATCH: </a:t>
            </a:r>
            <a:r>
              <a:rPr lang="en-US" dirty="0">
                <a:hlinkClick r:id="rId4"/>
              </a:rPr>
              <a:t>Gender Neutral Healthcare: How to be More Inclusive</a:t>
            </a:r>
            <a:endParaRPr lang="en-US" dirty="0"/>
          </a:p>
          <a:p>
            <a:pPr marL="0" indent="0">
              <a:buNone/>
            </a:pPr>
            <a:endParaRPr lang="en-US" dirty="0"/>
          </a:p>
        </p:txBody>
      </p:sp>
    </p:spTree>
    <p:extLst>
      <p:ext uri="{BB962C8B-B14F-4D97-AF65-F5344CB8AC3E}">
        <p14:creationId xmlns:p14="http://schemas.microsoft.com/office/powerpoint/2010/main" val="4963371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94C718-1DBA-2F76-39C8-D06D0A67BE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5A9822F-8ECE-08FE-820F-0A9401F23403}"/>
              </a:ext>
            </a:extLst>
          </p:cNvPr>
          <p:cNvSpPr>
            <a:spLocks noGrp="1"/>
          </p:cNvSpPr>
          <p:nvPr>
            <p:ph type="title" idx="4294967295"/>
          </p:nvPr>
        </p:nvSpPr>
        <p:spPr>
          <a:xfrm>
            <a:off x="508957" y="1"/>
            <a:ext cx="11179833" cy="1690688"/>
          </a:xfrm>
        </p:spPr>
        <p:txBody>
          <a:bodyPr/>
          <a:lstStyle/>
          <a:p>
            <a:r>
              <a:rPr lang="en-US" dirty="0"/>
              <a:t>Day 9: Inclusive Language and Practice—Race</a:t>
            </a:r>
          </a:p>
        </p:txBody>
      </p:sp>
      <p:sp>
        <p:nvSpPr>
          <p:cNvPr id="3" name="Content Placeholder 2">
            <a:extLst>
              <a:ext uri="{FF2B5EF4-FFF2-40B4-BE49-F238E27FC236}">
                <a16:creationId xmlns:a16="http://schemas.microsoft.com/office/drawing/2014/main" id="{5D9CC9DF-4602-6EE1-D23C-C4DE8B35394C}"/>
              </a:ext>
            </a:extLst>
          </p:cNvPr>
          <p:cNvSpPr>
            <a:spLocks noGrp="1"/>
          </p:cNvSpPr>
          <p:nvPr>
            <p:ph idx="4294967295"/>
          </p:nvPr>
        </p:nvSpPr>
        <p:spPr>
          <a:xfrm>
            <a:off x="508958" y="1825625"/>
            <a:ext cx="11179834" cy="4351338"/>
          </a:xfrm>
        </p:spPr>
        <p:txBody>
          <a:bodyPr>
            <a:normAutofit lnSpcReduction="10000"/>
          </a:bodyPr>
          <a:lstStyle/>
          <a:p>
            <a:r>
              <a:rPr lang="en-US" dirty="0"/>
              <a:t>Race and racism are arguably one of the most off-limits and/or intimidating topics for many people. For many other people, it is something they have been talking about their entire lives. Wherever you might fall in that spectrum, there are tools available to elevate your skills in talking about race and racism if you desire to know more about inclusive language and practice in this area.</a:t>
            </a:r>
          </a:p>
          <a:p>
            <a:endParaRPr lang="en-US" dirty="0"/>
          </a:p>
          <a:p>
            <a:r>
              <a:rPr lang="en-US" dirty="0"/>
              <a:t>READ: </a:t>
            </a:r>
            <a:r>
              <a:rPr lang="en-US" dirty="0">
                <a:hlinkClick r:id="rId2"/>
              </a:rPr>
              <a:t>Antiracism Toolkit for Black, Indigenous, and People of Color</a:t>
            </a:r>
            <a:endParaRPr lang="en-US" dirty="0"/>
          </a:p>
          <a:p>
            <a:r>
              <a:rPr lang="en-US" dirty="0"/>
              <a:t>READ: </a:t>
            </a:r>
            <a:r>
              <a:rPr lang="en-US" dirty="0">
                <a:hlinkClick r:id="rId3"/>
              </a:rPr>
              <a:t>Antiracism Toolkit for Allies</a:t>
            </a:r>
            <a:endParaRPr lang="en-US" dirty="0"/>
          </a:p>
          <a:p>
            <a:r>
              <a:rPr lang="en-US" dirty="0"/>
              <a:t>WATCH: </a:t>
            </a:r>
            <a:r>
              <a:rPr lang="en-US" dirty="0">
                <a:hlinkClick r:id="rId4"/>
              </a:rPr>
              <a:t>Why Is It So Hard to Talk about Race?</a:t>
            </a:r>
            <a:endParaRPr lang="en-US" dirty="0"/>
          </a:p>
        </p:txBody>
      </p:sp>
    </p:spTree>
    <p:extLst>
      <p:ext uri="{BB962C8B-B14F-4D97-AF65-F5344CB8AC3E}">
        <p14:creationId xmlns:p14="http://schemas.microsoft.com/office/powerpoint/2010/main" val="36321302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F59172-E9C2-0BCD-800B-E0EBA45DA4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6C09882-52BE-7412-B126-34C609592A38}"/>
              </a:ext>
            </a:extLst>
          </p:cNvPr>
          <p:cNvSpPr>
            <a:spLocks noGrp="1"/>
          </p:cNvSpPr>
          <p:nvPr>
            <p:ph type="title" idx="4294967295"/>
          </p:nvPr>
        </p:nvSpPr>
        <p:spPr>
          <a:xfrm>
            <a:off x="508957" y="1"/>
            <a:ext cx="11179833" cy="1690688"/>
          </a:xfrm>
        </p:spPr>
        <p:txBody>
          <a:bodyPr/>
          <a:lstStyle/>
          <a:p>
            <a:r>
              <a:rPr lang="en-US" dirty="0"/>
              <a:t>Day 10: Inclusive Language and Practice—(Dis)Ability</a:t>
            </a:r>
          </a:p>
        </p:txBody>
      </p:sp>
      <p:sp>
        <p:nvSpPr>
          <p:cNvPr id="3" name="Content Placeholder 2">
            <a:extLst>
              <a:ext uri="{FF2B5EF4-FFF2-40B4-BE49-F238E27FC236}">
                <a16:creationId xmlns:a16="http://schemas.microsoft.com/office/drawing/2014/main" id="{828F537B-4FFA-DD1C-BFAE-1D988CC11AD7}"/>
              </a:ext>
            </a:extLst>
          </p:cNvPr>
          <p:cNvSpPr>
            <a:spLocks noGrp="1"/>
          </p:cNvSpPr>
          <p:nvPr>
            <p:ph idx="4294967295"/>
          </p:nvPr>
        </p:nvSpPr>
        <p:spPr>
          <a:xfrm>
            <a:off x="508958" y="1825625"/>
            <a:ext cx="11179834" cy="4351338"/>
          </a:xfrm>
        </p:spPr>
        <p:txBody>
          <a:bodyPr>
            <a:normAutofit/>
          </a:bodyPr>
          <a:lstStyle/>
          <a:p>
            <a:r>
              <a:rPr lang="en-US" dirty="0"/>
              <a:t>Casual language contains a lot of implications around disability, ability status, and ableism that might not be obvious at first. Choosing to employ inclusive language and practice can help combat existing stigma around both physical and mental health.</a:t>
            </a:r>
          </a:p>
          <a:p>
            <a:endParaRPr lang="en-US" dirty="0"/>
          </a:p>
          <a:p>
            <a:r>
              <a:rPr lang="en-US" dirty="0"/>
              <a:t>READ: </a:t>
            </a:r>
            <a:r>
              <a:rPr lang="en-US" dirty="0">
                <a:hlinkClick r:id="rId2"/>
              </a:rPr>
              <a:t>Why You Need to Stop Using These Words and Phrases</a:t>
            </a:r>
            <a:endParaRPr lang="en-US" dirty="0"/>
          </a:p>
          <a:p>
            <a:r>
              <a:rPr lang="en-US" dirty="0"/>
              <a:t>WATCH: </a:t>
            </a:r>
            <a:r>
              <a:rPr lang="en-US" dirty="0">
                <a:hlinkClick r:id="rId3"/>
              </a:rPr>
              <a:t>Is It Okay to Say Disabled? What Is Ableism? What Is Disability?</a:t>
            </a:r>
            <a:endParaRPr lang="en-US" dirty="0"/>
          </a:p>
          <a:p>
            <a:r>
              <a:rPr lang="en-US" dirty="0"/>
              <a:t>LISTEN: </a:t>
            </a:r>
            <a:r>
              <a:rPr lang="en-US" dirty="0">
                <a:hlinkClick r:id="rId4"/>
              </a:rPr>
              <a:t>Want To Be A Better Ally To Disabled People? Here’s How</a:t>
            </a:r>
            <a:endParaRPr lang="en-US" dirty="0"/>
          </a:p>
        </p:txBody>
      </p:sp>
    </p:spTree>
    <p:extLst>
      <p:ext uri="{BB962C8B-B14F-4D97-AF65-F5344CB8AC3E}">
        <p14:creationId xmlns:p14="http://schemas.microsoft.com/office/powerpoint/2010/main" val="11146346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EAC91E-4BE5-8C0D-1D03-6CA4929B20B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5660E8F-8A7F-C81F-CD12-655823E3F920}"/>
              </a:ext>
            </a:extLst>
          </p:cNvPr>
          <p:cNvSpPr>
            <a:spLocks noGrp="1"/>
          </p:cNvSpPr>
          <p:nvPr>
            <p:ph type="title" idx="4294967295"/>
          </p:nvPr>
        </p:nvSpPr>
        <p:spPr>
          <a:xfrm>
            <a:off x="508957" y="1"/>
            <a:ext cx="11179833" cy="1690688"/>
          </a:xfrm>
        </p:spPr>
        <p:txBody>
          <a:bodyPr/>
          <a:lstStyle/>
          <a:p>
            <a:r>
              <a:rPr lang="en-US" dirty="0"/>
              <a:t>Day 11: Inclusive Language and Practice—Religion</a:t>
            </a:r>
          </a:p>
        </p:txBody>
      </p:sp>
      <p:sp>
        <p:nvSpPr>
          <p:cNvPr id="3" name="Content Placeholder 2">
            <a:extLst>
              <a:ext uri="{FF2B5EF4-FFF2-40B4-BE49-F238E27FC236}">
                <a16:creationId xmlns:a16="http://schemas.microsoft.com/office/drawing/2014/main" id="{34FB7CDD-AE0B-9FC5-2667-1B7BD1B82FD5}"/>
              </a:ext>
            </a:extLst>
          </p:cNvPr>
          <p:cNvSpPr>
            <a:spLocks noGrp="1"/>
          </p:cNvSpPr>
          <p:nvPr>
            <p:ph idx="4294967295"/>
          </p:nvPr>
        </p:nvSpPr>
        <p:spPr>
          <a:xfrm>
            <a:off x="508958" y="1825625"/>
            <a:ext cx="11179834" cy="4351338"/>
          </a:xfrm>
        </p:spPr>
        <p:txBody>
          <a:bodyPr>
            <a:normAutofit fontScale="92500" lnSpcReduction="20000"/>
          </a:bodyPr>
          <a:lstStyle/>
          <a:p>
            <a:r>
              <a:rPr lang="en-US" dirty="0"/>
              <a:t>Because religion is often considered a out of bounds topic in public discourse, many of us have not had abundant opportunities to learn about religious and/or spiritual beliefs different from our own—much less how to speak about them or consider implications for our own professional practice.</a:t>
            </a:r>
          </a:p>
          <a:p>
            <a:endParaRPr lang="en-US" dirty="0"/>
          </a:p>
          <a:p>
            <a:r>
              <a:rPr lang="en-US" dirty="0"/>
              <a:t>READ: Guides to Islamic Religious Practices</a:t>
            </a:r>
          </a:p>
          <a:p>
            <a:pPr lvl="1"/>
            <a:r>
              <a:rPr lang="en-US" dirty="0">
                <a:hlinkClick r:id="rId2"/>
              </a:rPr>
              <a:t>For Employers</a:t>
            </a:r>
            <a:endParaRPr lang="en-US" dirty="0"/>
          </a:p>
          <a:p>
            <a:pPr lvl="1"/>
            <a:r>
              <a:rPr lang="en-US" dirty="0">
                <a:hlinkClick r:id="rId3"/>
              </a:rPr>
              <a:t>For Healthcare Providers</a:t>
            </a:r>
            <a:endParaRPr lang="en-US" dirty="0"/>
          </a:p>
          <a:p>
            <a:pPr lvl="1"/>
            <a:r>
              <a:rPr lang="en-US" dirty="0">
                <a:hlinkClick r:id="rId4"/>
              </a:rPr>
              <a:t>For Educators</a:t>
            </a:r>
            <a:endParaRPr lang="en-US" dirty="0"/>
          </a:p>
          <a:p>
            <a:r>
              <a:rPr lang="en-US" dirty="0"/>
              <a:t>READ: </a:t>
            </a:r>
            <a:r>
              <a:rPr lang="en-US" dirty="0">
                <a:hlinkClick r:id="rId5"/>
              </a:rPr>
              <a:t>Ask the Expert: Jews in the Hospital</a:t>
            </a:r>
            <a:endParaRPr lang="en-US" dirty="0"/>
          </a:p>
          <a:p>
            <a:r>
              <a:rPr lang="en-US" dirty="0"/>
              <a:t>READ: </a:t>
            </a:r>
            <a:r>
              <a:rPr lang="en-US" dirty="0">
                <a:hlinkClick r:id="rId6"/>
              </a:rPr>
              <a:t>Healthcare Providers’ Handbook on Hindu Patients</a:t>
            </a:r>
            <a:endParaRPr lang="en-US" dirty="0"/>
          </a:p>
          <a:p>
            <a:endParaRPr lang="en-US" dirty="0"/>
          </a:p>
        </p:txBody>
      </p:sp>
    </p:spTree>
    <p:extLst>
      <p:ext uri="{BB962C8B-B14F-4D97-AF65-F5344CB8AC3E}">
        <p14:creationId xmlns:p14="http://schemas.microsoft.com/office/powerpoint/2010/main" val="36366389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4B254F-3C55-FBF4-8A2F-ACD4D3CDFC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408D21A-224F-656B-55F3-3A6235FB218D}"/>
              </a:ext>
            </a:extLst>
          </p:cNvPr>
          <p:cNvSpPr>
            <a:spLocks noGrp="1"/>
          </p:cNvSpPr>
          <p:nvPr>
            <p:ph type="title" idx="4294967295"/>
          </p:nvPr>
        </p:nvSpPr>
        <p:spPr>
          <a:xfrm>
            <a:off x="508957" y="1"/>
            <a:ext cx="11179833" cy="1690688"/>
          </a:xfrm>
        </p:spPr>
        <p:txBody>
          <a:bodyPr/>
          <a:lstStyle/>
          <a:p>
            <a:r>
              <a:rPr lang="en-US" dirty="0"/>
              <a:t>Day 12: Inclusive Language and Practice—Size</a:t>
            </a:r>
          </a:p>
        </p:txBody>
      </p:sp>
      <p:sp>
        <p:nvSpPr>
          <p:cNvPr id="3" name="Content Placeholder 2">
            <a:extLst>
              <a:ext uri="{FF2B5EF4-FFF2-40B4-BE49-F238E27FC236}">
                <a16:creationId xmlns:a16="http://schemas.microsoft.com/office/drawing/2014/main" id="{332A75EE-0C40-C2EF-A366-EDF7EB89EDE6}"/>
              </a:ext>
            </a:extLst>
          </p:cNvPr>
          <p:cNvSpPr>
            <a:spLocks noGrp="1"/>
          </p:cNvSpPr>
          <p:nvPr>
            <p:ph idx="4294967295"/>
          </p:nvPr>
        </p:nvSpPr>
        <p:spPr>
          <a:xfrm>
            <a:off x="508958" y="1825625"/>
            <a:ext cx="11179834" cy="4351338"/>
          </a:xfrm>
        </p:spPr>
        <p:txBody>
          <a:bodyPr>
            <a:normAutofit fontScale="92500" lnSpcReduction="20000"/>
          </a:bodyPr>
          <a:lstStyle/>
          <a:p>
            <a:r>
              <a:rPr lang="en-US" dirty="0"/>
              <a:t>Our society constantly sends implicit and explicit messages about body types and size. The (de)valuing of different types of bodies is often referred to as sizeism, weight stigma, or fatphobia. A lot of these messages are sconced in concerns about health—especially when we work in health sciences college. Consider learning about how the language of such messages can affect individuals regardless of the intention behind them.</a:t>
            </a:r>
          </a:p>
          <a:p>
            <a:endParaRPr lang="en-US" dirty="0"/>
          </a:p>
          <a:p>
            <a:r>
              <a:rPr lang="en-US" dirty="0"/>
              <a:t>READ: </a:t>
            </a:r>
            <a:r>
              <a:rPr lang="en-US" dirty="0">
                <a:hlinkClick r:id="rId2"/>
              </a:rPr>
              <a:t>Why I No Longer Prescribe Weight Loss, Calculate BMI, or Use the Term “Obesity”</a:t>
            </a:r>
            <a:endParaRPr lang="en-US" dirty="0"/>
          </a:p>
          <a:p>
            <a:r>
              <a:rPr lang="en-US" dirty="0"/>
              <a:t>READ: </a:t>
            </a:r>
            <a:r>
              <a:rPr lang="en-US" dirty="0">
                <a:hlinkClick r:id="rId3"/>
              </a:rPr>
              <a:t>3 Ways Public Health Professionals Can Combat Weight Stigma</a:t>
            </a:r>
            <a:endParaRPr lang="en-US" dirty="0"/>
          </a:p>
          <a:p>
            <a:r>
              <a:rPr lang="en-US" dirty="0"/>
              <a:t>WATCH: </a:t>
            </a:r>
            <a:r>
              <a:rPr lang="en-US" dirty="0">
                <a:hlinkClick r:id="rId4"/>
              </a:rPr>
              <a:t>The Very Real Consequences of Weight Discrimination </a:t>
            </a:r>
            <a:endParaRPr lang="en-US" dirty="0"/>
          </a:p>
        </p:txBody>
      </p:sp>
    </p:spTree>
    <p:extLst>
      <p:ext uri="{BB962C8B-B14F-4D97-AF65-F5344CB8AC3E}">
        <p14:creationId xmlns:p14="http://schemas.microsoft.com/office/powerpoint/2010/main" val="492907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AFD9514-2580-C991-3DEA-DAF60BE79844}"/>
              </a:ext>
            </a:extLst>
          </p:cNvPr>
          <p:cNvSpPr>
            <a:spLocks noGrp="1"/>
          </p:cNvSpPr>
          <p:nvPr>
            <p:ph type="title" idx="4294967295"/>
          </p:nvPr>
        </p:nvSpPr>
        <p:spPr>
          <a:xfrm>
            <a:off x="519164" y="365125"/>
            <a:ext cx="5648724" cy="5699245"/>
          </a:xfrm>
        </p:spPr>
        <p:txBody>
          <a:bodyPr>
            <a:normAutofit/>
          </a:bodyPr>
          <a:lstStyle/>
          <a:p>
            <a:r>
              <a:rPr lang="en-US" dirty="0">
                <a:solidFill>
                  <a:schemeClr val="tx1"/>
                </a:solidFill>
                <a:latin typeface="Buckeye Serif 2 Black" pitchFamily="2" charset="0"/>
                <a:ea typeface="Buckeye Serif 2 Black" pitchFamily="2" charset="0"/>
              </a:rPr>
              <a:t>“When we speak, we are afraid our words will not be heard or welcomed. But when we are silent, we are still afraid. So it is better to speak.” </a:t>
            </a:r>
            <a:br>
              <a:rPr lang="en-US" dirty="0">
                <a:solidFill>
                  <a:schemeClr val="tx1"/>
                </a:solidFill>
                <a:latin typeface="Buckeye Serif 2 Black" pitchFamily="2" charset="0"/>
                <a:ea typeface="Buckeye Serif 2 Black" pitchFamily="2" charset="0"/>
              </a:rPr>
            </a:br>
            <a:br>
              <a:rPr lang="en-US" dirty="0">
                <a:solidFill>
                  <a:schemeClr val="tx1"/>
                </a:solidFill>
                <a:latin typeface="Buckeye Serif 2 Black" pitchFamily="2" charset="0"/>
                <a:ea typeface="Buckeye Serif 2 Black" pitchFamily="2" charset="0"/>
              </a:rPr>
            </a:br>
            <a:r>
              <a:rPr lang="en-US" dirty="0">
                <a:solidFill>
                  <a:schemeClr val="accent1"/>
                </a:solidFill>
                <a:latin typeface="Buckeye Serif 2 Black" pitchFamily="2" charset="0"/>
                <a:ea typeface="Buckeye Serif 2 Black" pitchFamily="2" charset="0"/>
              </a:rPr>
              <a:t>–Audre Lorde</a:t>
            </a:r>
            <a:endParaRPr lang="en-US" dirty="0">
              <a:latin typeface="Buckeye Serif 2 Black" pitchFamily="2" charset="0"/>
              <a:ea typeface="Buckeye Serif 2 Black" pitchFamily="2" charset="0"/>
            </a:endParaRPr>
          </a:p>
        </p:txBody>
      </p:sp>
      <p:pic>
        <p:nvPicPr>
          <p:cNvPr id="5" name="Picture Placeholder 8" descr="A black and white portrait photograph of Audre Lorde. ">
            <a:extLst>
              <a:ext uri="{FF2B5EF4-FFF2-40B4-BE49-F238E27FC236}">
                <a16:creationId xmlns:a16="http://schemas.microsoft.com/office/drawing/2014/main" id="{602335D2-9440-7357-78E6-71E6C87E51A6}"/>
              </a:ext>
            </a:extLst>
          </p:cNvPr>
          <p:cNvPicPr>
            <a:picLocks noChangeAspect="1"/>
          </p:cNvPicPr>
          <p:nvPr/>
        </p:nvPicPr>
        <p:blipFill>
          <a:blip r:embed="rId2">
            <a:extLst>
              <a:ext uri="{28A0092B-C50C-407E-A947-70E740481C1C}">
                <a14:useLocalDpi xmlns:a14="http://schemas.microsoft.com/office/drawing/2010/main" val="0"/>
              </a:ext>
            </a:extLst>
          </a:blip>
          <a:srcRect l="9701" r="9701"/>
          <a:stretch>
            <a:fillRect/>
          </a:stretch>
        </p:blipFill>
        <p:spPr>
          <a:xfrm>
            <a:off x="6664724" y="0"/>
            <a:ext cx="5527276" cy="6858000"/>
          </a:xfrm>
          <a:prstGeom prst="rect">
            <a:avLst/>
          </a:prstGeom>
        </p:spPr>
      </p:pic>
      <p:cxnSp>
        <p:nvCxnSpPr>
          <p:cNvPr id="6" name="Straight Connector 5">
            <a:extLst>
              <a:ext uri="{FF2B5EF4-FFF2-40B4-BE49-F238E27FC236}">
                <a16:creationId xmlns:a16="http://schemas.microsoft.com/office/drawing/2014/main" id="{8E461E02-93C6-C553-98AF-EE9675B49958}"/>
              </a:ext>
            </a:extLst>
          </p:cNvPr>
          <p:cNvCxnSpPr/>
          <p:nvPr/>
        </p:nvCxnSpPr>
        <p:spPr>
          <a:xfrm>
            <a:off x="6929887" y="0"/>
            <a:ext cx="0" cy="6858000"/>
          </a:xfrm>
          <a:prstGeom prst="line">
            <a:avLst/>
          </a:prstGeom>
          <a:ln w="1524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66672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D5F513-2372-EF19-5872-E62890ED04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5B45413-0C6A-6073-7150-6CC57409E955}"/>
              </a:ext>
            </a:extLst>
          </p:cNvPr>
          <p:cNvSpPr>
            <a:spLocks noGrp="1"/>
          </p:cNvSpPr>
          <p:nvPr>
            <p:ph type="title" idx="4294967295"/>
          </p:nvPr>
        </p:nvSpPr>
        <p:spPr>
          <a:xfrm>
            <a:off x="508957" y="365125"/>
            <a:ext cx="11179833" cy="1325563"/>
          </a:xfrm>
        </p:spPr>
        <p:txBody>
          <a:bodyPr/>
          <a:lstStyle/>
          <a:p>
            <a:r>
              <a:rPr lang="en-US" dirty="0"/>
              <a:t>Day 13: Address Microaggressions</a:t>
            </a:r>
          </a:p>
        </p:txBody>
      </p:sp>
      <p:sp>
        <p:nvSpPr>
          <p:cNvPr id="3" name="Content Placeholder 2">
            <a:extLst>
              <a:ext uri="{FF2B5EF4-FFF2-40B4-BE49-F238E27FC236}">
                <a16:creationId xmlns:a16="http://schemas.microsoft.com/office/drawing/2014/main" id="{F72682FD-346B-62EB-7346-8F9F72F46E7B}"/>
              </a:ext>
            </a:extLst>
          </p:cNvPr>
          <p:cNvSpPr>
            <a:spLocks noGrp="1"/>
          </p:cNvSpPr>
          <p:nvPr>
            <p:ph idx="4294967295"/>
          </p:nvPr>
        </p:nvSpPr>
        <p:spPr>
          <a:xfrm>
            <a:off x="508958" y="1825625"/>
            <a:ext cx="11179834" cy="4351338"/>
          </a:xfrm>
        </p:spPr>
        <p:txBody>
          <a:bodyPr>
            <a:normAutofit fontScale="85000" lnSpcReduction="20000"/>
          </a:bodyPr>
          <a:lstStyle/>
          <a:p>
            <a:r>
              <a:rPr lang="en-US" dirty="0"/>
              <a:t>You have likely heard the word microaggressions, which is a research-based term for the commonplace, everyday behaviors that intentionally or unintentionally communicate negative and/or prejudiced attitudes toward members of marginalized social identity groups. When we are aware of and committed to interrupting microaggressions, we can prevent some difficult conversations from being necessary in the first place, as well as stop harm that is happening from escalating further. </a:t>
            </a:r>
          </a:p>
          <a:p>
            <a:endParaRPr lang="en-US" dirty="0"/>
          </a:p>
          <a:p>
            <a:r>
              <a:rPr lang="en-US" dirty="0"/>
              <a:t>READ: </a:t>
            </a:r>
            <a:r>
              <a:rPr lang="en-US" dirty="0">
                <a:hlinkClick r:id="rId2"/>
              </a:rPr>
              <a:t>Addressing Microaggressions to Deliver Cultural Competence in Pharmacy</a:t>
            </a:r>
            <a:endParaRPr lang="en-US" dirty="0"/>
          </a:p>
          <a:p>
            <a:r>
              <a:rPr lang="en-US" dirty="0"/>
              <a:t>WATCH: </a:t>
            </a:r>
            <a:r>
              <a:rPr lang="en-US" dirty="0">
                <a:hlinkClick r:id="rId3"/>
              </a:rPr>
              <a:t>How Microaggressions Are Like Mosquito Bites</a:t>
            </a:r>
            <a:endParaRPr lang="en-US" dirty="0"/>
          </a:p>
          <a:p>
            <a:r>
              <a:rPr lang="en-US" dirty="0"/>
              <a:t>WATCH: </a:t>
            </a:r>
            <a:r>
              <a:rPr lang="en-US" dirty="0">
                <a:hlinkClick r:id="rId4"/>
              </a:rPr>
              <a:t>How To Hold Yourself Accountable After Committing A Microaggression</a:t>
            </a:r>
            <a:endParaRPr lang="en-US" dirty="0"/>
          </a:p>
          <a:p>
            <a:r>
              <a:rPr lang="en-US" dirty="0"/>
              <a:t>LISTEN: </a:t>
            </a:r>
            <a:r>
              <a:rPr lang="en-US" dirty="0">
                <a:hlinkClick r:id="rId5"/>
              </a:rPr>
              <a:t>Upstanders: Standing Up Against Microaggression</a:t>
            </a:r>
            <a:endParaRPr lang="en-US" dirty="0"/>
          </a:p>
          <a:p>
            <a:endParaRPr lang="en-US" dirty="0"/>
          </a:p>
        </p:txBody>
      </p:sp>
    </p:spTree>
    <p:extLst>
      <p:ext uri="{BB962C8B-B14F-4D97-AF65-F5344CB8AC3E}">
        <p14:creationId xmlns:p14="http://schemas.microsoft.com/office/powerpoint/2010/main" val="11934017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1F6191-B1D4-C98A-2F89-77588E606459}"/>
            </a:ext>
          </a:extLst>
        </p:cNvPr>
        <p:cNvGrpSpPr/>
        <p:nvPr/>
      </p:nvGrpSpPr>
      <p:grpSpPr>
        <a:xfrm>
          <a:off x="0" y="0"/>
          <a:ext cx="0" cy="0"/>
          <a:chOff x="0" y="0"/>
          <a:chExt cx="0" cy="0"/>
        </a:xfrm>
      </p:grpSpPr>
      <p:sp>
        <p:nvSpPr>
          <p:cNvPr id="35" name="Text Placeholder 34">
            <a:extLst>
              <a:ext uri="{FF2B5EF4-FFF2-40B4-BE49-F238E27FC236}">
                <a16:creationId xmlns:a16="http://schemas.microsoft.com/office/drawing/2014/main" id="{8D8593D9-AAE7-9563-F945-7D9D66DEC9F8}"/>
              </a:ext>
            </a:extLst>
          </p:cNvPr>
          <p:cNvSpPr>
            <a:spLocks noGrp="1"/>
          </p:cNvSpPr>
          <p:nvPr>
            <p:ph type="body" sz="quarter" idx="14"/>
          </p:nvPr>
        </p:nvSpPr>
        <p:spPr>
          <a:xfrm>
            <a:off x="412201" y="3932895"/>
            <a:ext cx="9058447" cy="1682902"/>
          </a:xfrm>
        </p:spPr>
        <p:txBody>
          <a:bodyPr anchor="ctr">
            <a:noAutofit/>
          </a:bodyPr>
          <a:lstStyle/>
          <a:p>
            <a:r>
              <a:rPr lang="en-US" sz="5400" dirty="0"/>
              <a:t>Having the Conversation</a:t>
            </a:r>
          </a:p>
        </p:txBody>
      </p:sp>
    </p:spTree>
    <p:extLst>
      <p:ext uri="{BB962C8B-B14F-4D97-AF65-F5344CB8AC3E}">
        <p14:creationId xmlns:p14="http://schemas.microsoft.com/office/powerpoint/2010/main" val="4222176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4732CE-A174-10EC-751E-1B155DE256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5EF9D9A-CDDA-3D0C-1E53-969DB46F12C8}"/>
              </a:ext>
            </a:extLst>
          </p:cNvPr>
          <p:cNvSpPr>
            <a:spLocks noGrp="1"/>
          </p:cNvSpPr>
          <p:nvPr>
            <p:ph type="title" idx="4294967295"/>
          </p:nvPr>
        </p:nvSpPr>
        <p:spPr>
          <a:xfrm>
            <a:off x="508957" y="365125"/>
            <a:ext cx="11179833" cy="1325563"/>
          </a:xfrm>
        </p:spPr>
        <p:txBody>
          <a:bodyPr/>
          <a:lstStyle/>
          <a:p>
            <a:r>
              <a:rPr lang="en-US" dirty="0"/>
              <a:t>Day 14: Differentiate Intent and Impact</a:t>
            </a:r>
          </a:p>
        </p:txBody>
      </p:sp>
      <p:sp>
        <p:nvSpPr>
          <p:cNvPr id="3" name="Content Placeholder 2">
            <a:extLst>
              <a:ext uri="{FF2B5EF4-FFF2-40B4-BE49-F238E27FC236}">
                <a16:creationId xmlns:a16="http://schemas.microsoft.com/office/drawing/2014/main" id="{9209EF14-7D09-8E6C-94C0-D4E2C6F7FCF0}"/>
              </a:ext>
            </a:extLst>
          </p:cNvPr>
          <p:cNvSpPr>
            <a:spLocks noGrp="1"/>
          </p:cNvSpPr>
          <p:nvPr>
            <p:ph idx="4294967295"/>
          </p:nvPr>
        </p:nvSpPr>
        <p:spPr>
          <a:xfrm>
            <a:off x="508958" y="1825625"/>
            <a:ext cx="11179834" cy="4351338"/>
          </a:xfrm>
        </p:spPr>
        <p:txBody>
          <a:bodyPr>
            <a:normAutofit lnSpcReduction="10000"/>
          </a:bodyPr>
          <a:lstStyle/>
          <a:p>
            <a:pPr marL="457200" indent="-457200">
              <a:buFont typeface="Arial" panose="020B0604020202020204" pitchFamily="34" charset="0"/>
              <a:buChar char="•"/>
            </a:pPr>
            <a:r>
              <a:rPr lang="en-US" dirty="0"/>
              <a:t>You have likely heard the phrase, “a</a:t>
            </a:r>
            <a:r>
              <a:rPr lang="en-US" sz="2800" dirty="0"/>
              <a:t>ssume best intentions.” Starting from a place of believing that colleagues are not purposefully trying to create issues can be helpful for many reasons. At the same time, someone’s impact does not always align with those good intentions. Reasons for this disconnect can include implicit bias, misunderstandings, unclear communication, etc. As such, it is </a:t>
            </a:r>
            <a:r>
              <a:rPr lang="en-US" dirty="0"/>
              <a:t>vital to understand that intent and impact are different even while they are interrelated.</a:t>
            </a:r>
            <a:endParaRPr lang="en-US" sz="2800" dirty="0">
              <a:solidFill>
                <a:schemeClr val="tx1"/>
              </a:solidFill>
            </a:endParaRPr>
          </a:p>
          <a:p>
            <a:endParaRPr lang="en-US" dirty="0"/>
          </a:p>
          <a:p>
            <a:r>
              <a:rPr lang="en-US" dirty="0"/>
              <a:t>WATCH: </a:t>
            </a:r>
            <a:r>
              <a:rPr lang="en-US" dirty="0">
                <a:hlinkClick r:id="rId2"/>
              </a:rPr>
              <a:t>Intent v. Impact</a:t>
            </a:r>
            <a:endParaRPr lang="en-US" dirty="0"/>
          </a:p>
          <a:p>
            <a:r>
              <a:rPr lang="en-US" dirty="0"/>
              <a:t>READ: </a:t>
            </a:r>
            <a:r>
              <a:rPr lang="en-US" dirty="0">
                <a:hlinkClick r:id="rId3"/>
              </a:rPr>
              <a:t>Assume Positive Intensifies</a:t>
            </a:r>
            <a:endParaRPr lang="en-US" dirty="0"/>
          </a:p>
          <a:p>
            <a:endParaRPr lang="en-US" dirty="0"/>
          </a:p>
          <a:p>
            <a:endParaRPr lang="en-US" dirty="0"/>
          </a:p>
          <a:p>
            <a:endParaRPr lang="en-US" dirty="0"/>
          </a:p>
        </p:txBody>
      </p:sp>
    </p:spTree>
    <p:extLst>
      <p:ext uri="{BB962C8B-B14F-4D97-AF65-F5344CB8AC3E}">
        <p14:creationId xmlns:p14="http://schemas.microsoft.com/office/powerpoint/2010/main" val="37997713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ECD979-F46F-4BDC-0820-4698B9A6388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1CF4BD1-2285-8508-2364-28D1AF963877}"/>
              </a:ext>
            </a:extLst>
          </p:cNvPr>
          <p:cNvSpPr>
            <a:spLocks noGrp="1"/>
          </p:cNvSpPr>
          <p:nvPr>
            <p:ph type="title" idx="4294967295"/>
          </p:nvPr>
        </p:nvSpPr>
        <p:spPr>
          <a:xfrm>
            <a:off x="508957" y="1"/>
            <a:ext cx="11179833" cy="1690688"/>
          </a:xfrm>
        </p:spPr>
        <p:txBody>
          <a:bodyPr/>
          <a:lstStyle/>
          <a:p>
            <a:r>
              <a:rPr lang="en-US" dirty="0"/>
              <a:t>Day 14: Differentiate Intent and Impact (cont.)</a:t>
            </a:r>
          </a:p>
        </p:txBody>
      </p:sp>
      <p:sp>
        <p:nvSpPr>
          <p:cNvPr id="3" name="Content Placeholder 2">
            <a:extLst>
              <a:ext uri="{FF2B5EF4-FFF2-40B4-BE49-F238E27FC236}">
                <a16:creationId xmlns:a16="http://schemas.microsoft.com/office/drawing/2014/main" id="{2419B596-726F-AF8C-872E-82AC74B5AE81}"/>
              </a:ext>
            </a:extLst>
          </p:cNvPr>
          <p:cNvSpPr>
            <a:spLocks noGrp="1"/>
          </p:cNvSpPr>
          <p:nvPr>
            <p:ph idx="4294967295"/>
          </p:nvPr>
        </p:nvSpPr>
        <p:spPr>
          <a:xfrm>
            <a:off x="508958" y="1825625"/>
            <a:ext cx="11179834" cy="4351338"/>
          </a:xfrm>
        </p:spPr>
        <p:txBody>
          <a:bodyPr>
            <a:normAutofit fontScale="92500" lnSpcReduction="20000"/>
          </a:bodyPr>
          <a:lstStyle/>
          <a:p>
            <a:pPr marL="457200" indent="-457200">
              <a:buFont typeface="Arial" panose="020B0604020202020204" pitchFamily="34" charset="0"/>
              <a:buChar char="•"/>
            </a:pPr>
            <a:r>
              <a:rPr lang="en-US" sz="2800" dirty="0"/>
              <a:t>Thankfully, there are actionable ways to recognize both intent and impact while having crucial conversations. Here are a few possible scripts for proactively honoring positive intentions while also addressing an impact that is not ideal:</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“I know that you care deeply about [topic], which is exactly why I wanted to talk to you about your comment. Even though you surely did not mean for [implication], the outcome is still that [consequences].”</a:t>
            </a:r>
          </a:p>
          <a:p>
            <a:pPr marL="457200" indent="-457200">
              <a:buFont typeface="Arial" panose="020B0604020202020204" pitchFamily="34" charset="0"/>
              <a:buChar char="•"/>
            </a:pPr>
            <a:r>
              <a:rPr lang="en-US" dirty="0"/>
              <a:t>“I’m surprised to hear you say that because I know how much you value our students. I assume you did not mean anything negative by it, but have you thought about how a student might feel if they overheard you making that comment? It could easily be misinterpreted, and I know you would never want to accidentally cause harm in that way.”</a:t>
            </a:r>
            <a:endParaRPr lang="en-US" sz="2800" dirty="0">
              <a:solidFill>
                <a:schemeClr val="tx1"/>
              </a:solidFill>
            </a:endParaRP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9032381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C671A8-1B7C-F899-72E2-F173774A7A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EE091C-DB5B-D804-ACF2-2F36AE7F1926}"/>
              </a:ext>
            </a:extLst>
          </p:cNvPr>
          <p:cNvSpPr>
            <a:spLocks noGrp="1"/>
          </p:cNvSpPr>
          <p:nvPr>
            <p:ph type="title" idx="4294967295"/>
          </p:nvPr>
        </p:nvSpPr>
        <p:spPr>
          <a:xfrm>
            <a:off x="508957" y="1"/>
            <a:ext cx="11179833" cy="1690688"/>
          </a:xfrm>
        </p:spPr>
        <p:txBody>
          <a:bodyPr/>
          <a:lstStyle/>
          <a:p>
            <a:r>
              <a:rPr lang="en-US" dirty="0"/>
              <a:t>Day 15: Prepare for and Normalize Emotionality</a:t>
            </a:r>
          </a:p>
        </p:txBody>
      </p:sp>
      <p:sp>
        <p:nvSpPr>
          <p:cNvPr id="3" name="Content Placeholder 2">
            <a:extLst>
              <a:ext uri="{FF2B5EF4-FFF2-40B4-BE49-F238E27FC236}">
                <a16:creationId xmlns:a16="http://schemas.microsoft.com/office/drawing/2014/main" id="{CF6E2188-5EA8-11DB-73DD-C698A540E896}"/>
              </a:ext>
            </a:extLst>
          </p:cNvPr>
          <p:cNvSpPr>
            <a:spLocks noGrp="1"/>
          </p:cNvSpPr>
          <p:nvPr>
            <p:ph idx="4294967295"/>
          </p:nvPr>
        </p:nvSpPr>
        <p:spPr>
          <a:xfrm>
            <a:off x="508958" y="1825625"/>
            <a:ext cx="11179834" cy="4351338"/>
          </a:xfrm>
        </p:spPr>
        <p:txBody>
          <a:bodyPr>
            <a:normAutofit fontScale="92500" lnSpcReduction="10000"/>
          </a:bodyPr>
          <a:lstStyle/>
          <a:p>
            <a:r>
              <a:rPr lang="en-US" dirty="0"/>
              <a:t>One of the biggest reasons we sometimes avoid potentially difficult interactions is concern that we or others will get emotional. Remind yourself that emotions not inherently good or bad but they are an important part of what makes us human. Rather than avoiding emotionality, courageous conversations recognize feelings will inevitably arise and that we are capable of managing them when they do.</a:t>
            </a:r>
          </a:p>
          <a:p>
            <a:endParaRPr lang="en-US" dirty="0"/>
          </a:p>
          <a:p>
            <a:r>
              <a:rPr lang="en-US" dirty="0"/>
              <a:t>READ: </a:t>
            </a:r>
            <a:r>
              <a:rPr lang="en-US" dirty="0">
                <a:hlinkClick r:id="rId2"/>
              </a:rPr>
              <a:t>Emotion Regulation</a:t>
            </a:r>
            <a:endParaRPr lang="en-US" dirty="0"/>
          </a:p>
          <a:p>
            <a:r>
              <a:rPr lang="en-US" dirty="0"/>
              <a:t>READ: </a:t>
            </a:r>
            <a:r>
              <a:rPr lang="en-US" dirty="0">
                <a:hlinkClick r:id="rId3"/>
              </a:rPr>
              <a:t>How to Stabilize Emotions in Difficult Conversations</a:t>
            </a:r>
            <a:endParaRPr lang="en-US" dirty="0"/>
          </a:p>
          <a:p>
            <a:r>
              <a:rPr lang="en-US" dirty="0"/>
              <a:t>WATCH: </a:t>
            </a:r>
            <a:r>
              <a:rPr lang="en-US" dirty="0">
                <a:hlinkClick r:id="rId4"/>
              </a:rPr>
              <a:t>How to Manage Emotions during Difficult Conversations with Employees</a:t>
            </a:r>
            <a:endParaRPr lang="en-US" dirty="0"/>
          </a:p>
          <a:p>
            <a:endParaRPr lang="en-US" dirty="0"/>
          </a:p>
        </p:txBody>
      </p:sp>
    </p:spTree>
    <p:extLst>
      <p:ext uri="{BB962C8B-B14F-4D97-AF65-F5344CB8AC3E}">
        <p14:creationId xmlns:p14="http://schemas.microsoft.com/office/powerpoint/2010/main" val="40937732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31607E-1D96-D0E7-FFF5-5891D332752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0110672-3DE1-DE7C-3B6C-4C1A72EFE258}"/>
              </a:ext>
            </a:extLst>
          </p:cNvPr>
          <p:cNvSpPr>
            <a:spLocks noGrp="1"/>
          </p:cNvSpPr>
          <p:nvPr>
            <p:ph type="title" idx="4294967295"/>
          </p:nvPr>
        </p:nvSpPr>
        <p:spPr>
          <a:xfrm>
            <a:off x="508957" y="365125"/>
            <a:ext cx="11179833" cy="1325563"/>
          </a:xfrm>
        </p:spPr>
        <p:txBody>
          <a:bodyPr/>
          <a:lstStyle/>
          <a:p>
            <a:r>
              <a:rPr lang="en-US" dirty="0"/>
              <a:t>Day 16: Invite People to Travel with You</a:t>
            </a:r>
          </a:p>
        </p:txBody>
      </p:sp>
      <p:sp>
        <p:nvSpPr>
          <p:cNvPr id="3" name="Content Placeholder 2">
            <a:extLst>
              <a:ext uri="{FF2B5EF4-FFF2-40B4-BE49-F238E27FC236}">
                <a16:creationId xmlns:a16="http://schemas.microsoft.com/office/drawing/2014/main" id="{DE3E81B6-BBD3-70C1-0ACE-9CCE02F0F1A5}"/>
              </a:ext>
            </a:extLst>
          </p:cNvPr>
          <p:cNvSpPr>
            <a:spLocks noGrp="1"/>
          </p:cNvSpPr>
          <p:nvPr>
            <p:ph idx="4294967295"/>
          </p:nvPr>
        </p:nvSpPr>
        <p:spPr>
          <a:xfrm>
            <a:off x="508958" y="1825625"/>
            <a:ext cx="11179834" cy="4351338"/>
          </a:xfrm>
        </p:spPr>
        <p:txBody>
          <a:bodyPr>
            <a:normAutofit/>
          </a:bodyPr>
          <a:lstStyle/>
          <a:p>
            <a:r>
              <a:rPr lang="en-US" dirty="0"/>
              <a:t>We cannot know what we do not know until someone informs us. All of us are on a continual learning journey, whether we are relatively new to or very experienced with having difficult discussions. One way we can invite others to continue learning with us is by modeling that there is no shame in not knowing but there is pride in being willing to learn. When we humbly acknowledge our own learning experiences—including the fact that at some point we ourselves did not know something that we are now trying to share with others—it can lower the natural defensiveness that can come with feeling challenged.</a:t>
            </a:r>
          </a:p>
        </p:txBody>
      </p:sp>
    </p:spTree>
    <p:extLst>
      <p:ext uri="{BB962C8B-B14F-4D97-AF65-F5344CB8AC3E}">
        <p14:creationId xmlns:p14="http://schemas.microsoft.com/office/powerpoint/2010/main" val="14624524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0E9CD7-4F86-D68E-8707-A740B799652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C00C13-267A-6EC2-F86E-D8360808FAF4}"/>
              </a:ext>
            </a:extLst>
          </p:cNvPr>
          <p:cNvSpPr>
            <a:spLocks noGrp="1"/>
          </p:cNvSpPr>
          <p:nvPr>
            <p:ph type="title" idx="4294967295"/>
          </p:nvPr>
        </p:nvSpPr>
        <p:spPr>
          <a:xfrm>
            <a:off x="508957" y="1"/>
            <a:ext cx="11179833" cy="1690688"/>
          </a:xfrm>
        </p:spPr>
        <p:txBody>
          <a:bodyPr/>
          <a:lstStyle/>
          <a:p>
            <a:r>
              <a:rPr lang="en-US" dirty="0"/>
              <a:t>Day 16: Invite People to Travel with You (cont.)</a:t>
            </a:r>
          </a:p>
        </p:txBody>
      </p:sp>
      <p:sp>
        <p:nvSpPr>
          <p:cNvPr id="3" name="Content Placeholder 2">
            <a:extLst>
              <a:ext uri="{FF2B5EF4-FFF2-40B4-BE49-F238E27FC236}">
                <a16:creationId xmlns:a16="http://schemas.microsoft.com/office/drawing/2014/main" id="{D0983FCA-C2CF-DC2B-BF86-22CCBF7F14A6}"/>
              </a:ext>
            </a:extLst>
          </p:cNvPr>
          <p:cNvSpPr>
            <a:spLocks noGrp="1"/>
          </p:cNvSpPr>
          <p:nvPr>
            <p:ph idx="4294967295"/>
          </p:nvPr>
        </p:nvSpPr>
        <p:spPr>
          <a:xfrm>
            <a:off x="508958" y="1825625"/>
            <a:ext cx="11179834" cy="4351338"/>
          </a:xfrm>
        </p:spPr>
        <p:txBody>
          <a:bodyPr>
            <a:normAutofit lnSpcReduction="10000"/>
          </a:bodyPr>
          <a:lstStyle/>
          <a:p>
            <a:r>
              <a:rPr lang="en-US" dirty="0"/>
              <a:t>Share your own experience</a:t>
            </a:r>
          </a:p>
          <a:p>
            <a:pPr lvl="1"/>
            <a:r>
              <a:rPr lang="en-US" sz="2400" dirty="0">
                <a:solidFill>
                  <a:srgbClr val="000000"/>
                </a:solidFill>
              </a:rPr>
              <a:t>“If I’m being honest, I also did not know that word was generally not considered appropriate until a friend pointed it out to me recently. So I’m trying to pass along the knowledge because I know I was certainly surprised to learn it</a:t>
            </a:r>
            <a:r>
              <a:rPr lang="en-US" dirty="0">
                <a:solidFill>
                  <a:srgbClr val="000000"/>
                </a:solidFill>
              </a:rPr>
              <a:t>.</a:t>
            </a:r>
            <a:r>
              <a:rPr lang="en-US" sz="2400" dirty="0">
                <a:solidFill>
                  <a:srgbClr val="000000"/>
                </a:solidFill>
              </a:rPr>
              <a:t>”</a:t>
            </a:r>
          </a:p>
          <a:p>
            <a:pPr lvl="1"/>
            <a:r>
              <a:rPr lang="en-US" sz="2400" dirty="0">
                <a:solidFill>
                  <a:srgbClr val="000000"/>
                </a:solidFill>
              </a:rPr>
              <a:t>“I know when I first learned about implicit bias, I was skeptical. But the more I learned, the more I realized it’s not only based in science but also an important topic since it affects all of us in some way or another.”</a:t>
            </a:r>
            <a:endParaRPr lang="en-US" dirty="0"/>
          </a:p>
          <a:p>
            <a:r>
              <a:rPr lang="en-US" dirty="0"/>
              <a:t>Assure others that they are not alone on this learning journey</a:t>
            </a:r>
          </a:p>
          <a:p>
            <a:pPr lvl="1"/>
            <a:r>
              <a:rPr lang="en-US" dirty="0"/>
              <a:t>“I know this might be a lot to think about, so if you want some time to process then I completely understand. Whenever you do want to delve into it more, though, I am here for you! I would love for this to be a two-way street where we are both continually learning alongside each other.”</a:t>
            </a:r>
          </a:p>
        </p:txBody>
      </p:sp>
    </p:spTree>
    <p:extLst>
      <p:ext uri="{BB962C8B-B14F-4D97-AF65-F5344CB8AC3E}">
        <p14:creationId xmlns:p14="http://schemas.microsoft.com/office/powerpoint/2010/main" val="13988502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C6EF8B-21E9-C777-62C9-855E93B37A8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12A29FA-07F7-0EFB-B4E2-79762D680DC0}"/>
              </a:ext>
            </a:extLst>
          </p:cNvPr>
          <p:cNvSpPr>
            <a:spLocks noGrp="1"/>
          </p:cNvSpPr>
          <p:nvPr>
            <p:ph type="title" idx="4294967295"/>
          </p:nvPr>
        </p:nvSpPr>
        <p:spPr>
          <a:xfrm>
            <a:off x="508957" y="365125"/>
            <a:ext cx="11179833" cy="1325563"/>
          </a:xfrm>
        </p:spPr>
        <p:txBody>
          <a:bodyPr/>
          <a:lstStyle/>
          <a:p>
            <a:r>
              <a:rPr lang="en-US" dirty="0"/>
              <a:t>Day 17: Avoid Tone Policing</a:t>
            </a:r>
          </a:p>
        </p:txBody>
      </p:sp>
      <p:sp>
        <p:nvSpPr>
          <p:cNvPr id="3" name="Content Placeholder 2">
            <a:extLst>
              <a:ext uri="{FF2B5EF4-FFF2-40B4-BE49-F238E27FC236}">
                <a16:creationId xmlns:a16="http://schemas.microsoft.com/office/drawing/2014/main" id="{7ACE0B85-18C0-A8D2-DC1A-3C6143D7F7C8}"/>
              </a:ext>
            </a:extLst>
          </p:cNvPr>
          <p:cNvSpPr>
            <a:spLocks noGrp="1"/>
          </p:cNvSpPr>
          <p:nvPr>
            <p:ph idx="4294967295"/>
          </p:nvPr>
        </p:nvSpPr>
        <p:spPr>
          <a:xfrm>
            <a:off x="508958" y="1825625"/>
            <a:ext cx="11179834" cy="4351338"/>
          </a:xfrm>
        </p:spPr>
        <p:txBody>
          <a:bodyPr>
            <a:normAutofit fontScale="85000" lnSpcReduction="20000"/>
          </a:bodyPr>
          <a:lstStyle/>
          <a:p>
            <a:r>
              <a:rPr lang="en-US" dirty="0">
                <a:latin typeface="Buckeye Sans 2" pitchFamily="2" charset="0"/>
              </a:rPr>
              <a:t>Tone policing is when someone </a:t>
            </a:r>
            <a:r>
              <a:rPr lang="en-US" b="0" i="0" dirty="0">
                <a:solidFill>
                  <a:srgbClr val="040C28"/>
                </a:solidFill>
                <a:effectLst/>
                <a:latin typeface="Buckeye Sans 2" pitchFamily="2" charset="0"/>
              </a:rPr>
              <a:t>criticizes the emotional way in which a person has expressed their point of view instead of grappling with the actual substance of their message. In other words, sometimes we focus on the delivery style of the messenger more than the </a:t>
            </a:r>
            <a:r>
              <a:rPr lang="en-US" dirty="0">
                <a:solidFill>
                  <a:srgbClr val="040C28"/>
                </a:solidFill>
                <a:latin typeface="Buckeye Sans 2" pitchFamily="2" charset="0"/>
              </a:rPr>
              <a:t>content of the </a:t>
            </a:r>
            <a:r>
              <a:rPr lang="en-US" b="0" i="0" dirty="0">
                <a:solidFill>
                  <a:srgbClr val="040C28"/>
                </a:solidFill>
                <a:effectLst/>
                <a:latin typeface="Buckeye Sans 2" pitchFamily="2" charset="0"/>
              </a:rPr>
              <a:t>message itself, which can lead to missing the point altogether. How can we stay focused on better understanding what someone is trying to communicate instead of getting upset that they are passionate about what they are saying?</a:t>
            </a:r>
            <a:endParaRPr lang="en-US" dirty="0">
              <a:latin typeface="Buckeye Sans 2" pitchFamily="2" charset="0"/>
            </a:endParaRPr>
          </a:p>
          <a:p>
            <a:endParaRPr lang="en-US" dirty="0">
              <a:latin typeface="Buckeye Sans 2" pitchFamily="2" charset="0"/>
            </a:endParaRPr>
          </a:p>
          <a:p>
            <a:r>
              <a:rPr lang="en-US" dirty="0">
                <a:latin typeface="Buckeye Sans 2" pitchFamily="2" charset="0"/>
              </a:rPr>
              <a:t>READ: </a:t>
            </a:r>
            <a:r>
              <a:rPr lang="en-US" dirty="0">
                <a:latin typeface="Buckeye Sans 2" pitchFamily="2" charset="0"/>
                <a:hlinkClick r:id="rId2"/>
              </a:rPr>
              <a:t>Dealing with Tone Policing</a:t>
            </a:r>
            <a:endParaRPr lang="en-US" dirty="0">
              <a:latin typeface="Buckeye Sans 2" pitchFamily="2" charset="0"/>
            </a:endParaRPr>
          </a:p>
          <a:p>
            <a:r>
              <a:rPr lang="en-US" dirty="0">
                <a:latin typeface="Buckeye Sans 2" pitchFamily="2" charset="0"/>
              </a:rPr>
              <a:t>READ: </a:t>
            </a:r>
            <a:r>
              <a:rPr lang="en-US" dirty="0">
                <a:latin typeface="Buckeye Sans 2" pitchFamily="2" charset="0"/>
                <a:hlinkClick r:id="rId3"/>
              </a:rPr>
              <a:t>Tone-Policing and the Assertion of Authority</a:t>
            </a:r>
            <a:endParaRPr lang="en-US" dirty="0">
              <a:latin typeface="Buckeye Sans 2" pitchFamily="2" charset="0"/>
            </a:endParaRPr>
          </a:p>
          <a:p>
            <a:r>
              <a:rPr lang="en-US" dirty="0">
                <a:latin typeface="Buckeye Sans 2" pitchFamily="2" charset="0"/>
              </a:rPr>
              <a:t>WATCH: </a:t>
            </a:r>
            <a:r>
              <a:rPr lang="en-US" u="sng" dirty="0">
                <a:solidFill>
                  <a:srgbClr val="0563C1"/>
                </a:solidFill>
                <a:effectLst/>
                <a:latin typeface="Buckeye Sans 2" pitchFamily="2" charset="0"/>
                <a:ea typeface="Calibri" panose="020F0502020204030204" pitchFamily="34" charset="0"/>
                <a:cs typeface="Arial" panose="020B0604020202020204" pitchFamily="34" charset="0"/>
                <a:hlinkClick r:id="rId4"/>
              </a:rPr>
              <a:t>Tone Policing Scenario</a:t>
            </a:r>
            <a:endParaRPr lang="en-US" dirty="0">
              <a:latin typeface="Buckeye Sans 2" pitchFamily="2" charset="0"/>
            </a:endParaRPr>
          </a:p>
          <a:p>
            <a:r>
              <a:rPr lang="en-US" dirty="0">
                <a:latin typeface="Buckeye Sans 2" pitchFamily="2" charset="0"/>
              </a:rPr>
              <a:t>LISTEN: </a:t>
            </a:r>
            <a:r>
              <a:rPr lang="en-US" u="sng" dirty="0">
                <a:solidFill>
                  <a:srgbClr val="0563C1"/>
                </a:solidFill>
                <a:effectLst/>
                <a:latin typeface="Buckeye Sans 2" pitchFamily="2" charset="0"/>
                <a:ea typeface="Calibri" panose="020F0502020204030204" pitchFamily="34" charset="0"/>
                <a:cs typeface="Arial" panose="020B0604020202020204" pitchFamily="34" charset="0"/>
                <a:hlinkClick r:id="rId5"/>
              </a:rPr>
              <a:t>Tone Policing: Problematic Prejudice or Reasonable Request for Respect?</a:t>
            </a:r>
            <a:endParaRPr lang="en-US" dirty="0">
              <a:latin typeface="Buckeye Sans 2" pitchFamily="2" charset="0"/>
            </a:endParaRPr>
          </a:p>
        </p:txBody>
      </p:sp>
    </p:spTree>
    <p:extLst>
      <p:ext uri="{BB962C8B-B14F-4D97-AF65-F5344CB8AC3E}">
        <p14:creationId xmlns:p14="http://schemas.microsoft.com/office/powerpoint/2010/main" val="24004638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06F70F-23A4-EC47-8830-5BEBD9F6BBC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C9BB17D-C798-B4DB-87BB-789F3124D3EE}"/>
              </a:ext>
            </a:extLst>
          </p:cNvPr>
          <p:cNvSpPr>
            <a:spLocks noGrp="1"/>
          </p:cNvSpPr>
          <p:nvPr>
            <p:ph type="title" idx="4294967295"/>
          </p:nvPr>
        </p:nvSpPr>
        <p:spPr>
          <a:xfrm>
            <a:off x="508957" y="365125"/>
            <a:ext cx="11179833" cy="1325563"/>
          </a:xfrm>
        </p:spPr>
        <p:txBody>
          <a:bodyPr/>
          <a:lstStyle/>
          <a:p>
            <a:r>
              <a:rPr lang="en-US" dirty="0"/>
              <a:t>Day 17: Avoid Tone Policing (cont.)</a:t>
            </a:r>
          </a:p>
        </p:txBody>
      </p:sp>
      <p:sp>
        <p:nvSpPr>
          <p:cNvPr id="3" name="Content Placeholder 2">
            <a:extLst>
              <a:ext uri="{FF2B5EF4-FFF2-40B4-BE49-F238E27FC236}">
                <a16:creationId xmlns:a16="http://schemas.microsoft.com/office/drawing/2014/main" id="{8078B9A4-C704-0B99-9EAD-98809D9ABCA0}"/>
              </a:ext>
            </a:extLst>
          </p:cNvPr>
          <p:cNvSpPr>
            <a:spLocks noGrp="1"/>
          </p:cNvSpPr>
          <p:nvPr>
            <p:ph idx="4294967295"/>
          </p:nvPr>
        </p:nvSpPr>
        <p:spPr>
          <a:xfrm>
            <a:off x="508958" y="1690688"/>
            <a:ext cx="11179834" cy="4672789"/>
          </a:xfrm>
        </p:spPr>
        <p:txBody>
          <a:bodyPr>
            <a:normAutofit fontScale="92500" lnSpcReduction="20000"/>
          </a:bodyPr>
          <a:lstStyle/>
          <a:p>
            <a:pPr marL="457200" indent="-457200">
              <a:buFont typeface="Arial" panose="020B0604020202020204" pitchFamily="34" charset="0"/>
              <a:buChar char="•"/>
            </a:pPr>
            <a:r>
              <a:rPr lang="en-US" dirty="0"/>
              <a:t>Even when you are aware of what tone policing is and how it can show, it can still require conscious effort to avoid it when an interaction feels emotionally heightened. Here are a few strategies to consider:</a:t>
            </a:r>
          </a:p>
          <a:p>
            <a:pPr marL="457200" indent="-457200">
              <a:buFont typeface="Arial" panose="020B0604020202020204" pitchFamily="34" charset="0"/>
              <a:buChar char="•"/>
            </a:pPr>
            <a:r>
              <a:rPr lang="en-US" dirty="0"/>
              <a:t>Recognition is vital</a:t>
            </a:r>
          </a:p>
          <a:p>
            <a:pPr marL="800100" lvl="1" indent="-342900">
              <a:buFont typeface="Arial" panose="020B0604020202020204" pitchFamily="34" charset="0"/>
              <a:buChar char="•"/>
            </a:pPr>
            <a:r>
              <a:rPr lang="en-US" dirty="0">
                <a:solidFill>
                  <a:schemeClr val="tx1"/>
                </a:solidFill>
              </a:rPr>
              <a:t>Familiarize yourself with common tactics, such as telling a person to calm down or rephrase their message for palatability </a:t>
            </a:r>
          </a:p>
          <a:p>
            <a:pPr marL="457200" indent="-457200">
              <a:buFont typeface="Arial" panose="020B0604020202020204" pitchFamily="34" charset="0"/>
              <a:buChar char="•"/>
            </a:pPr>
            <a:r>
              <a:rPr lang="en-US" dirty="0"/>
              <a:t>Do not invalidate emotions</a:t>
            </a:r>
          </a:p>
          <a:p>
            <a:pPr marL="800100" lvl="1" indent="-342900">
              <a:buFont typeface="Arial" panose="020B0604020202020204" pitchFamily="34" charset="0"/>
              <a:buChar char="•"/>
            </a:pPr>
            <a:r>
              <a:rPr lang="en-US" dirty="0">
                <a:solidFill>
                  <a:schemeClr val="tx1"/>
                </a:solidFill>
              </a:rPr>
              <a:t>Ask yourself, “Am I trying to change the subject because I am feeling uncomfortable, called out, implicated, etc.? Why am I feeling that?”</a:t>
            </a:r>
          </a:p>
          <a:p>
            <a:pPr marL="457200" indent="-457200">
              <a:buFont typeface="Arial" panose="020B0604020202020204" pitchFamily="34" charset="0"/>
              <a:buChar char="•"/>
            </a:pPr>
            <a:r>
              <a:rPr lang="en-US" dirty="0"/>
              <a:t>Normalize the expression of anger and other emotions</a:t>
            </a:r>
          </a:p>
          <a:p>
            <a:pPr marL="800100" lvl="1" indent="-342900">
              <a:buFont typeface="Arial" panose="020B0604020202020204" pitchFamily="34" charset="0"/>
              <a:buChar char="•"/>
            </a:pPr>
            <a:r>
              <a:rPr lang="en-US" dirty="0">
                <a:solidFill>
                  <a:schemeClr val="tx1"/>
                </a:solidFill>
              </a:rPr>
              <a:t>Remember that expressing emotions is natural and no emotion is inherently bad</a:t>
            </a:r>
          </a:p>
          <a:p>
            <a:pPr marL="800100" lvl="1" indent="-342900">
              <a:buFont typeface="Arial" panose="020B0604020202020204" pitchFamily="34" charset="0"/>
              <a:buChar char="•"/>
            </a:pPr>
            <a:r>
              <a:rPr lang="en-US" dirty="0">
                <a:solidFill>
                  <a:schemeClr val="tx1"/>
                </a:solidFill>
              </a:rPr>
              <a:t>Remind yourself that this person is trusting you to hear how they really feel and think about a deeply personal experience</a:t>
            </a:r>
          </a:p>
          <a:p>
            <a:pPr marL="800100" lvl="1" indent="-342900">
              <a:buFont typeface="Arial" panose="020B0604020202020204" pitchFamily="34" charset="0"/>
              <a:buChar char="•"/>
            </a:pPr>
            <a:r>
              <a:rPr lang="en-US" dirty="0">
                <a:solidFill>
                  <a:schemeClr val="tx1"/>
                </a:solidFill>
              </a:rPr>
              <a:t>Recognize that the emotions expressed may be reflective of a lifetime of experience rather than a single incident</a:t>
            </a:r>
          </a:p>
        </p:txBody>
      </p:sp>
    </p:spTree>
    <p:extLst>
      <p:ext uri="{BB962C8B-B14F-4D97-AF65-F5344CB8AC3E}">
        <p14:creationId xmlns:p14="http://schemas.microsoft.com/office/powerpoint/2010/main" val="36804452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0D060A-0B23-5A32-7EF7-3229B08215B0}"/>
            </a:ext>
          </a:extLst>
        </p:cNvPr>
        <p:cNvGrpSpPr/>
        <p:nvPr/>
      </p:nvGrpSpPr>
      <p:grpSpPr>
        <a:xfrm>
          <a:off x="0" y="0"/>
          <a:ext cx="0" cy="0"/>
          <a:chOff x="0" y="0"/>
          <a:chExt cx="0" cy="0"/>
        </a:xfrm>
      </p:grpSpPr>
      <p:sp>
        <p:nvSpPr>
          <p:cNvPr id="35" name="Text Placeholder 34">
            <a:extLst>
              <a:ext uri="{FF2B5EF4-FFF2-40B4-BE49-F238E27FC236}">
                <a16:creationId xmlns:a16="http://schemas.microsoft.com/office/drawing/2014/main" id="{B330B4C0-9BAE-6EA5-9AE6-365468FE35A7}"/>
              </a:ext>
            </a:extLst>
          </p:cNvPr>
          <p:cNvSpPr>
            <a:spLocks noGrp="1"/>
          </p:cNvSpPr>
          <p:nvPr>
            <p:ph type="body" sz="quarter" idx="14"/>
          </p:nvPr>
        </p:nvSpPr>
        <p:spPr>
          <a:xfrm>
            <a:off x="412201" y="3932895"/>
            <a:ext cx="9058447" cy="1682902"/>
          </a:xfrm>
        </p:spPr>
        <p:txBody>
          <a:bodyPr anchor="ctr">
            <a:noAutofit/>
          </a:bodyPr>
          <a:lstStyle/>
          <a:p>
            <a:r>
              <a:rPr lang="en-US" sz="5400" dirty="0"/>
              <a:t>Continuing the Conversation</a:t>
            </a:r>
          </a:p>
        </p:txBody>
      </p:sp>
    </p:spTree>
    <p:extLst>
      <p:ext uri="{BB962C8B-B14F-4D97-AF65-F5344CB8AC3E}">
        <p14:creationId xmlns:p14="http://schemas.microsoft.com/office/powerpoint/2010/main" val="1646934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E80CF-6F37-F0BF-AF1B-FA4297C80D58}"/>
              </a:ext>
            </a:extLst>
          </p:cNvPr>
          <p:cNvSpPr>
            <a:spLocks noGrp="1"/>
          </p:cNvSpPr>
          <p:nvPr>
            <p:ph type="title" idx="4294967295"/>
          </p:nvPr>
        </p:nvSpPr>
        <p:spPr>
          <a:xfrm>
            <a:off x="508957" y="365125"/>
            <a:ext cx="11179833" cy="1325563"/>
          </a:xfrm>
        </p:spPr>
        <p:txBody>
          <a:bodyPr/>
          <a:lstStyle/>
          <a:p>
            <a:r>
              <a:rPr lang="en-US" dirty="0"/>
              <a:t>Day 1: Introduction</a:t>
            </a:r>
          </a:p>
        </p:txBody>
      </p:sp>
      <p:sp>
        <p:nvSpPr>
          <p:cNvPr id="3" name="Content Placeholder 2">
            <a:extLst>
              <a:ext uri="{FF2B5EF4-FFF2-40B4-BE49-F238E27FC236}">
                <a16:creationId xmlns:a16="http://schemas.microsoft.com/office/drawing/2014/main" id="{4D354FA2-53C8-EBF2-9B84-BC1273313ECB}"/>
              </a:ext>
            </a:extLst>
          </p:cNvPr>
          <p:cNvSpPr>
            <a:spLocks noGrp="1"/>
          </p:cNvSpPr>
          <p:nvPr>
            <p:ph idx="4294967295"/>
          </p:nvPr>
        </p:nvSpPr>
        <p:spPr>
          <a:xfrm>
            <a:off x="508958" y="1825625"/>
            <a:ext cx="11179834" cy="4351338"/>
          </a:xfrm>
        </p:spPr>
        <p:txBody>
          <a:bodyPr>
            <a:normAutofit lnSpcReduction="10000"/>
          </a:bodyPr>
          <a:lstStyle/>
          <a:p>
            <a:r>
              <a:rPr lang="en-US" dirty="0"/>
              <a:t>Welcome to the College of Pharmacy’s inaugural 21 Day Challenge! This voluntary learning opportunity provides a semi-structured shared experience through which everyone can engage in professional development related to inclusive excellence at their own daily pace. The topic was selected based upon staff feedback to ensure it is relevant and timely.</a:t>
            </a:r>
          </a:p>
          <a:p>
            <a:r>
              <a:rPr lang="en-US" dirty="0"/>
              <a:t>If you are not familiar with the 21 Day Challenge format, it is essentially a series of brief educational activities that are completed once per day. Research shows it takes 21 days to form a habit, so the goal of the experience is to not only raise awareness on a specific topic, but also get into the routine of thinking about it on a regular basis.</a:t>
            </a:r>
          </a:p>
        </p:txBody>
      </p:sp>
    </p:spTree>
    <p:extLst>
      <p:ext uri="{BB962C8B-B14F-4D97-AF65-F5344CB8AC3E}">
        <p14:creationId xmlns:p14="http://schemas.microsoft.com/office/powerpoint/2010/main" val="482586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2C9002-DA0E-F085-08D7-60BDD778C51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93E30A-F317-AD3E-72E8-514DA4323D2D}"/>
              </a:ext>
            </a:extLst>
          </p:cNvPr>
          <p:cNvSpPr>
            <a:spLocks noGrp="1"/>
          </p:cNvSpPr>
          <p:nvPr>
            <p:ph type="title" idx="4294967295"/>
          </p:nvPr>
        </p:nvSpPr>
        <p:spPr>
          <a:xfrm>
            <a:off x="508957" y="365125"/>
            <a:ext cx="11179833" cy="1325563"/>
          </a:xfrm>
        </p:spPr>
        <p:txBody>
          <a:bodyPr/>
          <a:lstStyle/>
          <a:p>
            <a:r>
              <a:rPr lang="en-US" dirty="0"/>
              <a:t>Day 18: Persist Through Disagreement</a:t>
            </a:r>
          </a:p>
        </p:txBody>
      </p:sp>
      <p:sp>
        <p:nvSpPr>
          <p:cNvPr id="3" name="Content Placeholder 2">
            <a:extLst>
              <a:ext uri="{FF2B5EF4-FFF2-40B4-BE49-F238E27FC236}">
                <a16:creationId xmlns:a16="http://schemas.microsoft.com/office/drawing/2014/main" id="{50F00EB5-4E0D-D9D2-5578-DF0734B5F4B7}"/>
              </a:ext>
            </a:extLst>
          </p:cNvPr>
          <p:cNvSpPr>
            <a:spLocks noGrp="1"/>
          </p:cNvSpPr>
          <p:nvPr>
            <p:ph idx="4294967295"/>
          </p:nvPr>
        </p:nvSpPr>
        <p:spPr>
          <a:xfrm>
            <a:off x="508958" y="1825625"/>
            <a:ext cx="11179834" cy="4351338"/>
          </a:xfrm>
        </p:spPr>
        <p:txBody>
          <a:bodyPr>
            <a:normAutofit lnSpcReduction="10000"/>
          </a:bodyPr>
          <a:lstStyle/>
          <a:p>
            <a:r>
              <a:rPr lang="en-US" dirty="0"/>
              <a:t>Employing strategies for having hard conversations maximizes the likelihood that they will have a positive outcome. However, no strategy can completely ensure that there will be no disagreement in the process—nor, arguably, should it. But when many of us have been socialized to perceive any form of conflict as a negative experience to be avoided at all costs, then how can we prepare ourselves to persist through possible disagreement and continue when the conversation gets challenging?</a:t>
            </a:r>
          </a:p>
          <a:p>
            <a:endParaRPr lang="en-US" dirty="0"/>
          </a:p>
          <a:p>
            <a:r>
              <a:rPr lang="en-US" dirty="0"/>
              <a:t>READ: </a:t>
            </a:r>
            <a:r>
              <a:rPr lang="en-US" dirty="0">
                <a:hlinkClick r:id="rId2"/>
              </a:rPr>
              <a:t>Why We Should Be Disagreeing More at Work</a:t>
            </a:r>
            <a:endParaRPr lang="en-US" dirty="0"/>
          </a:p>
          <a:p>
            <a:r>
              <a:rPr lang="en-US" dirty="0"/>
              <a:t>WATCH: </a:t>
            </a:r>
            <a:r>
              <a:rPr lang="en-US" dirty="0">
                <a:hlinkClick r:id="rId3"/>
              </a:rPr>
              <a:t>Finding Confidence in Conflict</a:t>
            </a:r>
            <a:endParaRPr lang="en-US" dirty="0"/>
          </a:p>
          <a:p>
            <a:pPr marL="0" indent="0">
              <a:buNone/>
            </a:pPr>
            <a:endParaRPr lang="en-US" dirty="0"/>
          </a:p>
        </p:txBody>
      </p:sp>
    </p:spTree>
    <p:extLst>
      <p:ext uri="{BB962C8B-B14F-4D97-AF65-F5344CB8AC3E}">
        <p14:creationId xmlns:p14="http://schemas.microsoft.com/office/powerpoint/2010/main" val="24957994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9DEF33-3052-47F9-9B51-43AD9F7E590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27529D-7049-5ECD-0323-134B07CF0887}"/>
              </a:ext>
            </a:extLst>
          </p:cNvPr>
          <p:cNvSpPr>
            <a:spLocks noGrp="1"/>
          </p:cNvSpPr>
          <p:nvPr>
            <p:ph type="title" idx="4294967295"/>
          </p:nvPr>
        </p:nvSpPr>
        <p:spPr>
          <a:xfrm>
            <a:off x="509588" y="0"/>
            <a:ext cx="11179175" cy="1690688"/>
          </a:xfrm>
        </p:spPr>
        <p:txBody>
          <a:bodyPr/>
          <a:lstStyle/>
          <a:p>
            <a:r>
              <a:rPr lang="en-US" dirty="0"/>
              <a:t>Day 19: Consider Restorative Justice Approaches</a:t>
            </a:r>
          </a:p>
        </p:txBody>
      </p:sp>
      <p:sp>
        <p:nvSpPr>
          <p:cNvPr id="3" name="Content Placeholder 2">
            <a:extLst>
              <a:ext uri="{FF2B5EF4-FFF2-40B4-BE49-F238E27FC236}">
                <a16:creationId xmlns:a16="http://schemas.microsoft.com/office/drawing/2014/main" id="{EE603397-DF83-ECFA-5B21-41639968C532}"/>
              </a:ext>
            </a:extLst>
          </p:cNvPr>
          <p:cNvSpPr>
            <a:spLocks noGrp="1"/>
          </p:cNvSpPr>
          <p:nvPr>
            <p:ph idx="4294967295"/>
          </p:nvPr>
        </p:nvSpPr>
        <p:spPr>
          <a:xfrm>
            <a:off x="508958" y="1825625"/>
            <a:ext cx="11179834" cy="4351338"/>
          </a:xfrm>
        </p:spPr>
        <p:txBody>
          <a:bodyPr>
            <a:normAutofit fontScale="92500" lnSpcReduction="10000"/>
          </a:bodyPr>
          <a:lstStyle/>
          <a:p>
            <a:r>
              <a:rPr lang="en-US" dirty="0"/>
              <a:t>Our society often relies upon punitive measures to address behavior that harms others. However, this is not the only possible approach. Restorative justice offers an alternative framework that can be beneficial in the workplace, classroom, laboratory, clinic, and beyond. When our goal is to repair harm and repair relationships, restorative justice can be an invaluable approach to having difficult conversations.</a:t>
            </a:r>
          </a:p>
          <a:p>
            <a:endParaRPr lang="en-US" dirty="0"/>
          </a:p>
          <a:p>
            <a:r>
              <a:rPr lang="en-US" dirty="0"/>
              <a:t>READ: </a:t>
            </a:r>
            <a:r>
              <a:rPr lang="en-US" dirty="0">
                <a:hlinkClick r:id="rId2"/>
              </a:rPr>
              <a:t>The Philosophy and Principles of Restorative Justice</a:t>
            </a:r>
            <a:endParaRPr lang="en-US" dirty="0"/>
          </a:p>
          <a:p>
            <a:r>
              <a:rPr lang="en-US" dirty="0"/>
              <a:t>READ: </a:t>
            </a:r>
            <a:r>
              <a:rPr lang="en-US" dirty="0">
                <a:hlinkClick r:id="rId3"/>
              </a:rPr>
              <a:t>Restorative Justice in the Workplace Fosters a Caring Work Environment</a:t>
            </a:r>
            <a:endParaRPr lang="en-US" dirty="0"/>
          </a:p>
          <a:p>
            <a:r>
              <a:rPr lang="en-US" dirty="0"/>
              <a:t>WATCH: </a:t>
            </a:r>
            <a:r>
              <a:rPr lang="en-US" dirty="0">
                <a:hlinkClick r:id="rId4"/>
              </a:rPr>
              <a:t>Introduction to Restorative Justice</a:t>
            </a:r>
            <a:endParaRPr lang="en-US" dirty="0"/>
          </a:p>
        </p:txBody>
      </p:sp>
    </p:spTree>
    <p:extLst>
      <p:ext uri="{BB962C8B-B14F-4D97-AF65-F5344CB8AC3E}">
        <p14:creationId xmlns:p14="http://schemas.microsoft.com/office/powerpoint/2010/main" val="37765091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191B86-909F-1C1C-3658-1CDE921E409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0E80687-40A6-C662-B4B9-A6E0C6E336B7}"/>
              </a:ext>
            </a:extLst>
          </p:cNvPr>
          <p:cNvSpPr>
            <a:spLocks noGrp="1"/>
          </p:cNvSpPr>
          <p:nvPr>
            <p:ph type="title" idx="4294967295"/>
          </p:nvPr>
        </p:nvSpPr>
        <p:spPr>
          <a:xfrm>
            <a:off x="508957" y="365125"/>
            <a:ext cx="11179833" cy="1325563"/>
          </a:xfrm>
        </p:spPr>
        <p:txBody>
          <a:bodyPr/>
          <a:lstStyle/>
          <a:p>
            <a:r>
              <a:rPr lang="en-US" dirty="0"/>
              <a:t>Day 20: Know Your Resources</a:t>
            </a:r>
          </a:p>
        </p:txBody>
      </p:sp>
      <p:sp>
        <p:nvSpPr>
          <p:cNvPr id="3" name="Content Placeholder 2">
            <a:extLst>
              <a:ext uri="{FF2B5EF4-FFF2-40B4-BE49-F238E27FC236}">
                <a16:creationId xmlns:a16="http://schemas.microsoft.com/office/drawing/2014/main" id="{8DDFAF88-3C4F-FAA0-E723-7973C512DD71}"/>
              </a:ext>
            </a:extLst>
          </p:cNvPr>
          <p:cNvSpPr>
            <a:spLocks noGrp="1"/>
          </p:cNvSpPr>
          <p:nvPr>
            <p:ph idx="4294967295"/>
          </p:nvPr>
        </p:nvSpPr>
        <p:spPr>
          <a:xfrm>
            <a:off x="508958" y="1825625"/>
            <a:ext cx="11179834" cy="4351338"/>
          </a:xfrm>
        </p:spPr>
        <p:txBody>
          <a:bodyPr>
            <a:normAutofit fontScale="92500" lnSpcReduction="20000"/>
          </a:bodyPr>
          <a:lstStyle/>
          <a:p>
            <a:r>
              <a:rPr lang="en-US" dirty="0"/>
              <a:t>No matter how much care and consideration we put into having a difficult conversation, sometimes it does not go as planned. If a difficult conversation escalates, turns into a larger issue, or otherwise requires additional addressal then there are various resources available to you. In addition to consulting with your supervisor, Human Resources, and/or the Office of Inclusive Excellence as appropriate, Ohio State also houses offices and initiatives geared toward mediation, restorative justice, civil discourse, and reporting.</a:t>
            </a:r>
          </a:p>
          <a:p>
            <a:endParaRPr lang="en-US" dirty="0"/>
          </a:p>
          <a:p>
            <a:r>
              <a:rPr lang="en-US" dirty="0">
                <a:hlinkClick r:id="rId2"/>
              </a:rPr>
              <a:t>Office of Student Life Student Mediation Program</a:t>
            </a:r>
            <a:endParaRPr lang="en-US" dirty="0"/>
          </a:p>
          <a:p>
            <a:r>
              <a:rPr lang="en-US" dirty="0">
                <a:hlinkClick r:id="rId3"/>
              </a:rPr>
              <a:t>Office of Inclusive Excellence Restorative Justice Initiative</a:t>
            </a:r>
            <a:endParaRPr lang="en-US" dirty="0"/>
          </a:p>
          <a:p>
            <a:r>
              <a:rPr lang="en-US" dirty="0">
                <a:hlinkClick r:id="rId4"/>
              </a:rPr>
              <a:t>Office of Ombuds Services</a:t>
            </a:r>
            <a:endParaRPr lang="en-US" dirty="0"/>
          </a:p>
          <a:p>
            <a:r>
              <a:rPr lang="en-US" dirty="0">
                <a:hlinkClick r:id="rId5"/>
              </a:rPr>
              <a:t>Office of Institutional Equity</a:t>
            </a:r>
            <a:endParaRPr lang="en-US" dirty="0"/>
          </a:p>
          <a:p>
            <a:pPr marL="0" indent="0">
              <a:buNone/>
            </a:pPr>
            <a:endParaRPr lang="en-US" dirty="0"/>
          </a:p>
        </p:txBody>
      </p:sp>
    </p:spTree>
    <p:extLst>
      <p:ext uri="{BB962C8B-B14F-4D97-AF65-F5344CB8AC3E}">
        <p14:creationId xmlns:p14="http://schemas.microsoft.com/office/powerpoint/2010/main" val="12449624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52843D-F5BA-C1A0-7CFD-FA209B80AB6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7382DFD-D921-1137-8133-F4856E5CF355}"/>
              </a:ext>
            </a:extLst>
          </p:cNvPr>
          <p:cNvSpPr>
            <a:spLocks noGrp="1"/>
          </p:cNvSpPr>
          <p:nvPr>
            <p:ph type="title" idx="4294967295"/>
          </p:nvPr>
        </p:nvSpPr>
        <p:spPr>
          <a:xfrm>
            <a:off x="508957" y="365125"/>
            <a:ext cx="11179833" cy="1325563"/>
          </a:xfrm>
        </p:spPr>
        <p:txBody>
          <a:bodyPr/>
          <a:lstStyle/>
          <a:p>
            <a:r>
              <a:rPr lang="en-US" dirty="0"/>
              <a:t>Day 21: Continue Your Learning Journey</a:t>
            </a:r>
          </a:p>
        </p:txBody>
      </p:sp>
      <p:sp>
        <p:nvSpPr>
          <p:cNvPr id="3" name="Content Placeholder 2">
            <a:extLst>
              <a:ext uri="{FF2B5EF4-FFF2-40B4-BE49-F238E27FC236}">
                <a16:creationId xmlns:a16="http://schemas.microsoft.com/office/drawing/2014/main" id="{9F0A8467-C219-30FD-96EC-AB213E4ECA26}"/>
              </a:ext>
            </a:extLst>
          </p:cNvPr>
          <p:cNvSpPr>
            <a:spLocks noGrp="1"/>
          </p:cNvSpPr>
          <p:nvPr>
            <p:ph idx="4294967295"/>
          </p:nvPr>
        </p:nvSpPr>
        <p:spPr>
          <a:xfrm>
            <a:off x="508958" y="1825625"/>
            <a:ext cx="11179834" cy="4351338"/>
          </a:xfrm>
        </p:spPr>
        <p:txBody>
          <a:bodyPr>
            <a:normAutofit fontScale="92500" lnSpcReduction="20000"/>
          </a:bodyPr>
          <a:lstStyle/>
          <a:p>
            <a:r>
              <a:rPr lang="en-US" dirty="0"/>
              <a:t>Hopefully, you feel better equipped and empowered to navigate difficult conversations now that you have engaged with this 21 Day Challenge. At the same time, learning is a lifelong process. There are several campus offerings geared toward continued learning on similar topics. </a:t>
            </a:r>
          </a:p>
          <a:p>
            <a:endParaRPr lang="en-US" dirty="0"/>
          </a:p>
          <a:p>
            <a:r>
              <a:rPr lang="en-US" dirty="0"/>
              <a:t>Center for Ethics and Human Values</a:t>
            </a:r>
          </a:p>
          <a:p>
            <a:pPr lvl="1"/>
            <a:r>
              <a:rPr lang="en-US" dirty="0">
                <a:hlinkClick r:id="rId2"/>
              </a:rPr>
              <a:t>The 4Cs of Civil Discourse Free Online Course</a:t>
            </a:r>
            <a:endParaRPr lang="en-US" dirty="0"/>
          </a:p>
          <a:p>
            <a:pPr lvl="1"/>
            <a:r>
              <a:rPr lang="en-US" dirty="0">
                <a:hlinkClick r:id="rId3"/>
              </a:rPr>
              <a:t>Workshops and Facilitated Dialogues</a:t>
            </a:r>
            <a:endParaRPr lang="en-US" dirty="0"/>
          </a:p>
          <a:p>
            <a:r>
              <a:rPr lang="en-US" dirty="0"/>
              <a:t>Michael V. Drake Institute for Teaching and Learning</a:t>
            </a:r>
          </a:p>
          <a:p>
            <a:pPr lvl="1"/>
            <a:r>
              <a:rPr lang="en-US" dirty="0">
                <a:hlinkClick r:id="rId4"/>
              </a:rPr>
              <a:t>Ethical Disagreement and Civil Discourse Teaching Endorsement</a:t>
            </a:r>
            <a:endParaRPr lang="en-US" dirty="0"/>
          </a:p>
          <a:p>
            <a:r>
              <a:rPr lang="en-US" dirty="0"/>
              <a:t>Moritz College of Law Divide Communities Project</a:t>
            </a:r>
          </a:p>
          <a:p>
            <a:pPr lvl="1"/>
            <a:r>
              <a:rPr lang="en-US" dirty="0">
                <a:hlinkClick r:id="rId5"/>
              </a:rPr>
              <a:t>Fostering Compassionate Dialogue on Campus</a:t>
            </a:r>
            <a:endParaRPr lang="en-US" dirty="0"/>
          </a:p>
          <a:p>
            <a:pPr lvl="1"/>
            <a:endParaRPr lang="en-US" dirty="0"/>
          </a:p>
          <a:p>
            <a:pPr marL="0" indent="0">
              <a:buNone/>
            </a:pPr>
            <a:endParaRPr lang="en-US" dirty="0"/>
          </a:p>
        </p:txBody>
      </p:sp>
    </p:spTree>
    <p:extLst>
      <p:ext uri="{BB962C8B-B14F-4D97-AF65-F5344CB8AC3E}">
        <p14:creationId xmlns:p14="http://schemas.microsoft.com/office/powerpoint/2010/main" val="18696788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A30277-7239-A492-86E5-38FB5EA7BD0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74AC7B1-DE31-D9FC-DE3E-7219FAE01831}"/>
              </a:ext>
            </a:extLst>
          </p:cNvPr>
          <p:cNvSpPr>
            <a:spLocks noGrp="1"/>
          </p:cNvSpPr>
          <p:nvPr>
            <p:ph type="title" idx="4294967295"/>
          </p:nvPr>
        </p:nvSpPr>
        <p:spPr>
          <a:xfrm>
            <a:off x="508957" y="1"/>
            <a:ext cx="11179833" cy="1690688"/>
          </a:xfrm>
        </p:spPr>
        <p:txBody>
          <a:bodyPr/>
          <a:lstStyle/>
          <a:p>
            <a:r>
              <a:rPr lang="en-US" dirty="0"/>
              <a:t>Day 21: Continue Your Learning Journey (cont.)</a:t>
            </a:r>
          </a:p>
        </p:txBody>
      </p:sp>
      <p:sp>
        <p:nvSpPr>
          <p:cNvPr id="3" name="Content Placeholder 2">
            <a:extLst>
              <a:ext uri="{FF2B5EF4-FFF2-40B4-BE49-F238E27FC236}">
                <a16:creationId xmlns:a16="http://schemas.microsoft.com/office/drawing/2014/main" id="{EBA79254-7F47-BCAB-A3DD-9605F247C06B}"/>
              </a:ext>
            </a:extLst>
          </p:cNvPr>
          <p:cNvSpPr>
            <a:spLocks noGrp="1"/>
          </p:cNvSpPr>
          <p:nvPr>
            <p:ph idx="4294967295"/>
          </p:nvPr>
        </p:nvSpPr>
        <p:spPr>
          <a:xfrm>
            <a:off x="508958" y="1825625"/>
            <a:ext cx="11179834" cy="4351338"/>
          </a:xfrm>
        </p:spPr>
        <p:txBody>
          <a:bodyPr>
            <a:normAutofit/>
          </a:bodyPr>
          <a:lstStyle/>
          <a:p>
            <a:r>
              <a:rPr lang="en-US" dirty="0">
                <a:solidFill>
                  <a:schemeClr val="tx1"/>
                </a:solidFill>
                <a:latin typeface="Buckeye Sans SemiBold" panose="00000700000000000000" pitchFamily="50" charset="0"/>
              </a:rPr>
              <a:t>REFLECT</a:t>
            </a:r>
            <a:r>
              <a:rPr lang="en-US" sz="2800" dirty="0">
                <a:solidFill>
                  <a:schemeClr val="tx1"/>
                </a:solidFill>
                <a:latin typeface="Buckeye Sans SemiBold" panose="00000700000000000000" pitchFamily="50" charset="0"/>
              </a:rPr>
              <a:t>: What has been the most valuable, surprising, and/or challenging content for you to engage with during this experience? Why might it have been particularly meaningful to you?</a:t>
            </a:r>
          </a:p>
          <a:p>
            <a:r>
              <a:rPr lang="en-US" dirty="0">
                <a:latin typeface="Buckeye Sans SemiBold" panose="00000700000000000000" pitchFamily="50" charset="0"/>
              </a:rPr>
              <a:t>REFLECT: What is one concrete action that you will incorporate into your practice, teaching, and/or research now that you have spent 21 days learning about having difficult conversations?</a:t>
            </a:r>
            <a:endParaRPr lang="en-US" sz="2800" dirty="0">
              <a:solidFill>
                <a:schemeClr val="tx1"/>
              </a:solidFill>
              <a:latin typeface="Buckeye Sans SemiBold" panose="00000700000000000000" pitchFamily="50" charset="0"/>
            </a:endParaRPr>
          </a:p>
        </p:txBody>
      </p:sp>
    </p:spTree>
    <p:extLst>
      <p:ext uri="{BB962C8B-B14F-4D97-AF65-F5344CB8AC3E}">
        <p14:creationId xmlns:p14="http://schemas.microsoft.com/office/powerpoint/2010/main" val="21209149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D09AC4-0EE4-01F6-3EF3-E5EBEF1F0B64}"/>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F4AAC124-F359-49DA-063B-60D3F80A83F2}"/>
              </a:ext>
            </a:extLst>
          </p:cNvPr>
          <p:cNvSpPr>
            <a:spLocks noGrp="1"/>
          </p:cNvSpPr>
          <p:nvPr>
            <p:ph type="title" idx="4294967295"/>
          </p:nvPr>
        </p:nvSpPr>
        <p:spPr>
          <a:xfrm>
            <a:off x="519164" y="365125"/>
            <a:ext cx="5648724" cy="5699245"/>
          </a:xfrm>
        </p:spPr>
        <p:txBody>
          <a:bodyPr>
            <a:normAutofit/>
          </a:bodyPr>
          <a:lstStyle/>
          <a:p>
            <a:r>
              <a:rPr lang="en-US" sz="4400" dirty="0">
                <a:solidFill>
                  <a:schemeClr val="tx1"/>
                </a:solidFill>
                <a:latin typeface="Buckeye Serif 2 Black" pitchFamily="2" charset="0"/>
                <a:ea typeface="Buckeye Serif 2 Black" pitchFamily="2" charset="0"/>
              </a:rPr>
              <a:t>“Not everything that is faced can be changed, but nothing can be changed until it is faced.” </a:t>
            </a:r>
            <a:br>
              <a:rPr lang="en-US" sz="4400" dirty="0">
                <a:solidFill>
                  <a:schemeClr val="tx1"/>
                </a:solidFill>
                <a:latin typeface="Buckeye Serif 2 Black" pitchFamily="2" charset="0"/>
                <a:ea typeface="Buckeye Serif 2 Black" pitchFamily="2" charset="0"/>
              </a:rPr>
            </a:br>
            <a:br>
              <a:rPr lang="en-US" sz="4400" dirty="0">
                <a:solidFill>
                  <a:schemeClr val="tx1"/>
                </a:solidFill>
                <a:latin typeface="Buckeye Serif 2 Black" pitchFamily="2" charset="0"/>
                <a:ea typeface="Buckeye Serif 2 Black" pitchFamily="2" charset="0"/>
              </a:rPr>
            </a:br>
            <a:r>
              <a:rPr lang="en-US" sz="4400" dirty="0">
                <a:solidFill>
                  <a:schemeClr val="accent1"/>
                </a:solidFill>
                <a:latin typeface="Buckeye Serif 2 Black" pitchFamily="2" charset="0"/>
                <a:ea typeface="Buckeye Serif 2 Black" pitchFamily="2" charset="0"/>
              </a:rPr>
              <a:t>–James Baldwin</a:t>
            </a:r>
            <a:endParaRPr lang="en-US" dirty="0">
              <a:solidFill>
                <a:schemeClr val="accent1"/>
              </a:solidFill>
              <a:latin typeface="Buckeye Serif 2 Black" pitchFamily="2" charset="0"/>
              <a:ea typeface="Buckeye Serif 2 Black" pitchFamily="2" charset="0"/>
            </a:endParaRPr>
          </a:p>
        </p:txBody>
      </p:sp>
      <p:pic>
        <p:nvPicPr>
          <p:cNvPr id="2" name="Picture Placeholder 8" descr="A black and white portrait photograph of James Baldwin. ">
            <a:extLst>
              <a:ext uri="{FF2B5EF4-FFF2-40B4-BE49-F238E27FC236}">
                <a16:creationId xmlns:a16="http://schemas.microsoft.com/office/drawing/2014/main" id="{2FB92756-2679-7E42-ED25-C321F6E19CF0}"/>
              </a:ext>
            </a:extLst>
          </p:cNvPr>
          <p:cNvPicPr>
            <a:picLocks noChangeAspect="1"/>
          </p:cNvPicPr>
          <p:nvPr/>
        </p:nvPicPr>
        <p:blipFill>
          <a:blip r:embed="rId2">
            <a:extLst>
              <a:ext uri="{28A0092B-C50C-407E-A947-70E740481C1C}">
                <a14:useLocalDpi xmlns:a14="http://schemas.microsoft.com/office/drawing/2010/main" val="0"/>
              </a:ext>
            </a:extLst>
          </a:blip>
          <a:srcRect t="831" b="831"/>
          <a:stretch>
            <a:fillRect/>
          </a:stretch>
        </p:blipFill>
        <p:spPr>
          <a:xfrm>
            <a:off x="6664724" y="0"/>
            <a:ext cx="5527276" cy="6858000"/>
          </a:xfrm>
          <a:prstGeom prst="rect">
            <a:avLst/>
          </a:prstGeom>
        </p:spPr>
      </p:pic>
      <p:cxnSp>
        <p:nvCxnSpPr>
          <p:cNvPr id="6" name="Straight Connector 5">
            <a:extLst>
              <a:ext uri="{FF2B5EF4-FFF2-40B4-BE49-F238E27FC236}">
                <a16:creationId xmlns:a16="http://schemas.microsoft.com/office/drawing/2014/main" id="{6F21C791-394C-4094-F3A4-6535408056E5}"/>
              </a:ext>
            </a:extLst>
          </p:cNvPr>
          <p:cNvCxnSpPr/>
          <p:nvPr/>
        </p:nvCxnSpPr>
        <p:spPr>
          <a:xfrm>
            <a:off x="6929887" y="0"/>
            <a:ext cx="0" cy="6858000"/>
          </a:xfrm>
          <a:prstGeom prst="line">
            <a:avLst/>
          </a:prstGeom>
          <a:ln w="1524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09139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E14F1B-AD20-C25F-B87B-9FBA29DCDC40}"/>
            </a:ext>
          </a:extLst>
        </p:cNvPr>
        <p:cNvGrpSpPr/>
        <p:nvPr/>
      </p:nvGrpSpPr>
      <p:grpSpPr>
        <a:xfrm>
          <a:off x="0" y="0"/>
          <a:ext cx="0" cy="0"/>
          <a:chOff x="0" y="0"/>
          <a:chExt cx="0" cy="0"/>
        </a:xfrm>
      </p:grpSpPr>
      <p:sp>
        <p:nvSpPr>
          <p:cNvPr id="35" name="Text Placeholder 34">
            <a:extLst>
              <a:ext uri="{FF2B5EF4-FFF2-40B4-BE49-F238E27FC236}">
                <a16:creationId xmlns:a16="http://schemas.microsoft.com/office/drawing/2014/main" id="{CE056D70-D9A4-91D3-EFDA-08F5D46614A7}"/>
              </a:ext>
            </a:extLst>
          </p:cNvPr>
          <p:cNvSpPr>
            <a:spLocks noGrp="1"/>
          </p:cNvSpPr>
          <p:nvPr>
            <p:ph type="body" sz="quarter" idx="14"/>
          </p:nvPr>
        </p:nvSpPr>
        <p:spPr>
          <a:xfrm>
            <a:off x="412201" y="3932895"/>
            <a:ext cx="9058447" cy="1682902"/>
          </a:xfrm>
        </p:spPr>
        <p:txBody>
          <a:bodyPr anchor="ctr">
            <a:noAutofit/>
          </a:bodyPr>
          <a:lstStyle/>
          <a:p>
            <a:r>
              <a:rPr lang="en-US" sz="5400" dirty="0"/>
              <a:t>Thank You!</a:t>
            </a:r>
          </a:p>
        </p:txBody>
      </p:sp>
    </p:spTree>
    <p:extLst>
      <p:ext uri="{BB962C8B-B14F-4D97-AF65-F5344CB8AC3E}">
        <p14:creationId xmlns:p14="http://schemas.microsoft.com/office/powerpoint/2010/main" val="4271581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F4694E-184E-1E48-C6A0-A96C4A1C92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4E6CD15-BCB8-9A84-B486-CC4EC88C9116}"/>
              </a:ext>
            </a:extLst>
          </p:cNvPr>
          <p:cNvSpPr>
            <a:spLocks noGrp="1"/>
          </p:cNvSpPr>
          <p:nvPr>
            <p:ph type="title" idx="4294967295"/>
          </p:nvPr>
        </p:nvSpPr>
        <p:spPr>
          <a:xfrm>
            <a:off x="508957" y="365125"/>
            <a:ext cx="11179833" cy="1325563"/>
          </a:xfrm>
        </p:spPr>
        <p:txBody>
          <a:bodyPr/>
          <a:lstStyle/>
          <a:p>
            <a:r>
              <a:rPr lang="en-US" dirty="0"/>
              <a:t>Day 1: Introduction (cont.)</a:t>
            </a:r>
          </a:p>
        </p:txBody>
      </p:sp>
      <p:sp>
        <p:nvSpPr>
          <p:cNvPr id="3" name="Content Placeholder 2">
            <a:extLst>
              <a:ext uri="{FF2B5EF4-FFF2-40B4-BE49-F238E27FC236}">
                <a16:creationId xmlns:a16="http://schemas.microsoft.com/office/drawing/2014/main" id="{E0D9582D-16F4-0D1A-FB83-7DEE002D4900}"/>
              </a:ext>
            </a:extLst>
          </p:cNvPr>
          <p:cNvSpPr>
            <a:spLocks noGrp="1"/>
          </p:cNvSpPr>
          <p:nvPr>
            <p:ph idx="4294967295"/>
          </p:nvPr>
        </p:nvSpPr>
        <p:spPr>
          <a:xfrm>
            <a:off x="508958" y="1825625"/>
            <a:ext cx="11179834" cy="4351338"/>
          </a:xfrm>
        </p:spPr>
        <p:txBody>
          <a:bodyPr>
            <a:normAutofit/>
          </a:bodyPr>
          <a:lstStyle/>
          <a:p>
            <a:r>
              <a:rPr lang="en-US" dirty="0"/>
              <a:t>This slide deck will serve as your guide for the 21 Day Challenge. Each day will focus on a particular topic and offer multiple options to choose from so you can opt in to whichever content interests you most. Similarly, each day will offer at least two ways to engage so that you can select which modality of delivery is optimal for your learning style and schedule. </a:t>
            </a:r>
          </a:p>
          <a:p>
            <a:r>
              <a:rPr lang="en-US" dirty="0"/>
              <a:t>Learning is a process that can be uncomfortable at times, including if we are not used to talking about it or because it hits close to home. As such, we invite you to engage with an attitude of curiosity while also respecting your own needs in the process.</a:t>
            </a:r>
          </a:p>
          <a:p>
            <a:endParaRPr lang="en-US" dirty="0"/>
          </a:p>
        </p:txBody>
      </p:sp>
    </p:spTree>
    <p:extLst>
      <p:ext uri="{BB962C8B-B14F-4D97-AF65-F5344CB8AC3E}">
        <p14:creationId xmlns:p14="http://schemas.microsoft.com/office/powerpoint/2010/main" val="2679718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5E0F17-C1E8-2932-132F-8793FF69DD9E}"/>
            </a:ext>
          </a:extLst>
        </p:cNvPr>
        <p:cNvGrpSpPr/>
        <p:nvPr/>
      </p:nvGrpSpPr>
      <p:grpSpPr>
        <a:xfrm>
          <a:off x="0" y="0"/>
          <a:ext cx="0" cy="0"/>
          <a:chOff x="0" y="0"/>
          <a:chExt cx="0" cy="0"/>
        </a:xfrm>
      </p:grpSpPr>
      <p:sp>
        <p:nvSpPr>
          <p:cNvPr id="35" name="Text Placeholder 34">
            <a:extLst>
              <a:ext uri="{FF2B5EF4-FFF2-40B4-BE49-F238E27FC236}">
                <a16:creationId xmlns:a16="http://schemas.microsoft.com/office/drawing/2014/main" id="{52775B9B-D1C2-3ECF-C274-73533493BD48}"/>
              </a:ext>
            </a:extLst>
          </p:cNvPr>
          <p:cNvSpPr>
            <a:spLocks noGrp="1"/>
          </p:cNvSpPr>
          <p:nvPr>
            <p:ph type="body" sz="quarter" idx="14"/>
          </p:nvPr>
        </p:nvSpPr>
        <p:spPr>
          <a:xfrm>
            <a:off x="412201" y="3932895"/>
            <a:ext cx="9058447" cy="1682902"/>
          </a:xfrm>
        </p:spPr>
        <p:txBody>
          <a:bodyPr anchor="ctr">
            <a:noAutofit/>
          </a:bodyPr>
          <a:lstStyle/>
          <a:p>
            <a:r>
              <a:rPr lang="en-US" sz="5400" dirty="0"/>
              <a:t>Preparing for the Conversation</a:t>
            </a:r>
          </a:p>
        </p:txBody>
      </p:sp>
    </p:spTree>
    <p:extLst>
      <p:ext uri="{BB962C8B-B14F-4D97-AF65-F5344CB8AC3E}">
        <p14:creationId xmlns:p14="http://schemas.microsoft.com/office/powerpoint/2010/main" val="1403982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F6468D-1A4C-A16E-2AE4-1A439D18861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8CD6803-A24C-7D34-C208-77D8D20DEC56}"/>
              </a:ext>
            </a:extLst>
          </p:cNvPr>
          <p:cNvSpPr>
            <a:spLocks noGrp="1"/>
          </p:cNvSpPr>
          <p:nvPr>
            <p:ph type="title" idx="4294967295"/>
          </p:nvPr>
        </p:nvSpPr>
        <p:spPr>
          <a:xfrm>
            <a:off x="508957" y="1"/>
            <a:ext cx="11179833" cy="1690688"/>
          </a:xfrm>
        </p:spPr>
        <p:txBody>
          <a:bodyPr/>
          <a:lstStyle/>
          <a:p>
            <a:r>
              <a:rPr lang="en-US" dirty="0"/>
              <a:t>Day 1: Understand the Importance of Having Difficult Conversations</a:t>
            </a:r>
          </a:p>
        </p:txBody>
      </p:sp>
      <p:sp>
        <p:nvSpPr>
          <p:cNvPr id="3" name="Content Placeholder 2">
            <a:extLst>
              <a:ext uri="{FF2B5EF4-FFF2-40B4-BE49-F238E27FC236}">
                <a16:creationId xmlns:a16="http://schemas.microsoft.com/office/drawing/2014/main" id="{15D8F3D5-00E3-9FFE-DFE5-C1C0E67FF989}"/>
              </a:ext>
            </a:extLst>
          </p:cNvPr>
          <p:cNvSpPr>
            <a:spLocks noGrp="1"/>
          </p:cNvSpPr>
          <p:nvPr>
            <p:ph idx="4294967295"/>
          </p:nvPr>
        </p:nvSpPr>
        <p:spPr>
          <a:xfrm>
            <a:off x="508958" y="1825625"/>
            <a:ext cx="11179834" cy="4351338"/>
          </a:xfrm>
        </p:spPr>
        <p:txBody>
          <a:bodyPr>
            <a:normAutofit fontScale="92500" lnSpcReduction="10000"/>
          </a:bodyPr>
          <a:lstStyle/>
          <a:p>
            <a:r>
              <a:rPr lang="en-US" dirty="0">
                <a:latin typeface="Buckeye Sans SemiBold" panose="00000700000000000000" pitchFamily="50" charset="0"/>
              </a:rPr>
              <a:t>There are many reasons why it can be challenging to have hard conversations, especially in the workplace. However, if we allow our fears to stop us from trying to address important issues then they may never get resolved—and can even get worse. The College of Pharmacy recently released new </a:t>
            </a:r>
            <a:r>
              <a:rPr lang="en-US" dirty="0">
                <a:latin typeface="Buckeye Sans SemiBold" panose="00000700000000000000" pitchFamily="50" charset="0"/>
                <a:hlinkClick r:id="rId2"/>
              </a:rPr>
              <a:t>Shared Values and Code of Conduct</a:t>
            </a:r>
            <a:r>
              <a:rPr lang="en-US" dirty="0">
                <a:latin typeface="Buckeye Sans SemiBold" panose="00000700000000000000" pitchFamily="50" charset="0"/>
              </a:rPr>
              <a:t> documents, both of which emphasize having crucial conversations for this exact reason. Being willing to strategically engage in challenging discussions helps us to live our values by ensuring everyone feels affirmed, investing in collegial relationships, and considering different points of view so we can identify the best solutions.</a:t>
            </a:r>
          </a:p>
          <a:p>
            <a:endParaRPr lang="en-US" dirty="0">
              <a:latin typeface="Buckeye Sans SemiBold" panose="00000700000000000000" pitchFamily="50" charset="0"/>
            </a:endParaRPr>
          </a:p>
          <a:p>
            <a:r>
              <a:rPr lang="en-US" dirty="0"/>
              <a:t>READ: </a:t>
            </a:r>
            <a:r>
              <a:rPr lang="en-US" dirty="0">
                <a:hlinkClick r:id="rId3"/>
              </a:rPr>
              <a:t>Why Should I Have A Difficult Conversation?</a:t>
            </a:r>
            <a:endParaRPr lang="en-US" dirty="0"/>
          </a:p>
          <a:p>
            <a:r>
              <a:rPr lang="en-US" dirty="0"/>
              <a:t>WATCH: </a:t>
            </a:r>
            <a:r>
              <a:rPr lang="en-US" dirty="0">
                <a:hlinkClick r:id="rId4"/>
              </a:rPr>
              <a:t>Avoiding Difficult Conversations Is Dangerous</a:t>
            </a:r>
            <a:endParaRPr lang="en-US" dirty="0"/>
          </a:p>
        </p:txBody>
      </p:sp>
    </p:spTree>
    <p:extLst>
      <p:ext uri="{BB962C8B-B14F-4D97-AF65-F5344CB8AC3E}">
        <p14:creationId xmlns:p14="http://schemas.microsoft.com/office/powerpoint/2010/main" val="15435662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3F7D22-97DC-A556-49A7-087193A7E0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CA378AF-3AD2-1724-C8A4-0D9FE42E1E47}"/>
              </a:ext>
            </a:extLst>
          </p:cNvPr>
          <p:cNvSpPr>
            <a:spLocks noGrp="1"/>
          </p:cNvSpPr>
          <p:nvPr>
            <p:ph type="title" idx="4294967295"/>
          </p:nvPr>
        </p:nvSpPr>
        <p:spPr>
          <a:xfrm>
            <a:off x="508957" y="365125"/>
            <a:ext cx="11179833" cy="1325563"/>
          </a:xfrm>
        </p:spPr>
        <p:txBody>
          <a:bodyPr/>
          <a:lstStyle/>
          <a:p>
            <a:r>
              <a:rPr lang="en-US" dirty="0"/>
              <a:t>Day 2: Discussion, Debate, and Dialogue</a:t>
            </a:r>
          </a:p>
        </p:txBody>
      </p:sp>
      <p:sp>
        <p:nvSpPr>
          <p:cNvPr id="3" name="Content Placeholder 2">
            <a:extLst>
              <a:ext uri="{FF2B5EF4-FFF2-40B4-BE49-F238E27FC236}">
                <a16:creationId xmlns:a16="http://schemas.microsoft.com/office/drawing/2014/main" id="{9C36AD9A-09D9-492B-6AB2-916AAC76C9E9}"/>
              </a:ext>
            </a:extLst>
          </p:cNvPr>
          <p:cNvSpPr>
            <a:spLocks noGrp="1"/>
          </p:cNvSpPr>
          <p:nvPr>
            <p:ph idx="4294967295"/>
          </p:nvPr>
        </p:nvSpPr>
        <p:spPr>
          <a:xfrm>
            <a:off x="508958" y="1825625"/>
            <a:ext cx="11179834" cy="4351338"/>
          </a:xfrm>
        </p:spPr>
        <p:txBody>
          <a:bodyPr>
            <a:normAutofit/>
          </a:bodyPr>
          <a:lstStyle/>
          <a:p>
            <a:r>
              <a:rPr lang="en-US" dirty="0"/>
              <a:t>One of the most valuable tools we can utilize when preparing for a difficult conversation is determining what type of approach best fits everyone’s needs. When we consider in advance what the goals of having a difficult conversation are, we can set ourselves up for the best chance of success in cultivating effective communication.</a:t>
            </a:r>
          </a:p>
          <a:p>
            <a:endParaRPr lang="en-US" dirty="0"/>
          </a:p>
          <a:p>
            <a:r>
              <a:rPr lang="en-US" dirty="0"/>
              <a:t>READ: </a:t>
            </a:r>
            <a:r>
              <a:rPr lang="en-US" dirty="0">
                <a:hlinkClick r:id="rId2"/>
              </a:rPr>
              <a:t>How Do I Choose Between Dialogue, Debate and Discussion to Explore Challenging Topics?</a:t>
            </a:r>
            <a:endParaRPr lang="en-US" dirty="0"/>
          </a:p>
          <a:p>
            <a:r>
              <a:rPr lang="en-US" dirty="0"/>
              <a:t>WATCH AND READ: </a:t>
            </a:r>
            <a:r>
              <a:rPr lang="en-US" dirty="0">
                <a:hlinkClick r:id="rId3"/>
              </a:rPr>
              <a:t>Dialogue vs. Debate: Guidelines for Effective Dialogue</a:t>
            </a:r>
            <a:endParaRPr lang="en-US" dirty="0"/>
          </a:p>
          <a:p>
            <a:pPr marL="0" indent="0">
              <a:buNone/>
            </a:pPr>
            <a:endParaRPr lang="en-US" dirty="0"/>
          </a:p>
        </p:txBody>
      </p:sp>
    </p:spTree>
    <p:extLst>
      <p:ext uri="{BB962C8B-B14F-4D97-AF65-F5344CB8AC3E}">
        <p14:creationId xmlns:p14="http://schemas.microsoft.com/office/powerpoint/2010/main" val="29975572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712CFF-264B-3465-8250-50378FDEC99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7FC71B-32A0-C29D-A3C5-8270D2BF7BD7}"/>
              </a:ext>
            </a:extLst>
          </p:cNvPr>
          <p:cNvSpPr>
            <a:spLocks noGrp="1"/>
          </p:cNvSpPr>
          <p:nvPr>
            <p:ph type="title" idx="4294967295"/>
          </p:nvPr>
        </p:nvSpPr>
        <p:spPr>
          <a:xfrm>
            <a:off x="508957" y="365125"/>
            <a:ext cx="11179833" cy="1325563"/>
          </a:xfrm>
        </p:spPr>
        <p:txBody>
          <a:bodyPr/>
          <a:lstStyle/>
          <a:p>
            <a:r>
              <a:rPr lang="en-US" dirty="0"/>
              <a:t>Day 3: Embrace a Growth Mindset</a:t>
            </a:r>
          </a:p>
        </p:txBody>
      </p:sp>
      <p:sp>
        <p:nvSpPr>
          <p:cNvPr id="3" name="Content Placeholder 2">
            <a:extLst>
              <a:ext uri="{FF2B5EF4-FFF2-40B4-BE49-F238E27FC236}">
                <a16:creationId xmlns:a16="http://schemas.microsoft.com/office/drawing/2014/main" id="{FBFE2890-E806-43A6-2604-E7CBB891F1E8}"/>
              </a:ext>
            </a:extLst>
          </p:cNvPr>
          <p:cNvSpPr>
            <a:spLocks noGrp="1"/>
          </p:cNvSpPr>
          <p:nvPr>
            <p:ph idx="4294967295"/>
          </p:nvPr>
        </p:nvSpPr>
        <p:spPr>
          <a:xfrm>
            <a:off x="508958" y="1825625"/>
            <a:ext cx="11179834" cy="4351338"/>
          </a:xfrm>
        </p:spPr>
        <p:txBody>
          <a:bodyPr>
            <a:normAutofit fontScale="92500"/>
          </a:bodyPr>
          <a:lstStyle/>
          <a:p>
            <a:r>
              <a:rPr lang="en-US" dirty="0"/>
              <a:t>Research shows that changing how we think about ourselves and others can actually change human behavior. When preparing to have a difficult conversation, consider how embracing a growth mindset—rather than a fixed mindset—might help you lower the emotional stakes and equip you to persist through challenges that may arise. </a:t>
            </a:r>
          </a:p>
          <a:p>
            <a:endParaRPr lang="en-US" dirty="0"/>
          </a:p>
          <a:p>
            <a:r>
              <a:rPr lang="en-US" dirty="0"/>
              <a:t>READ: </a:t>
            </a:r>
            <a:r>
              <a:rPr lang="en-US" dirty="0">
                <a:hlinkClick r:id="rId2"/>
              </a:rPr>
              <a:t>How to Leave Your Comfort Zone and Enter Your ‘Growth Zone’</a:t>
            </a:r>
            <a:endParaRPr lang="en-US" dirty="0"/>
          </a:p>
          <a:p>
            <a:r>
              <a:rPr lang="en-US" dirty="0"/>
              <a:t>WATCH: </a:t>
            </a:r>
            <a:r>
              <a:rPr lang="en-US" dirty="0">
                <a:hlinkClick r:id="rId3"/>
              </a:rPr>
              <a:t>Developing a Growth Mindset</a:t>
            </a:r>
            <a:endParaRPr lang="en-US" dirty="0"/>
          </a:p>
          <a:p>
            <a:r>
              <a:rPr lang="en-US" dirty="0"/>
              <a:t>LISTEN: </a:t>
            </a:r>
            <a:r>
              <a:rPr lang="en-US" dirty="0">
                <a:hlinkClick r:id="rId4"/>
              </a:rPr>
              <a:t>How to Adopt a Growth Mindset</a:t>
            </a:r>
            <a:endParaRPr lang="en-US" dirty="0"/>
          </a:p>
        </p:txBody>
      </p:sp>
    </p:spTree>
    <p:extLst>
      <p:ext uri="{BB962C8B-B14F-4D97-AF65-F5344CB8AC3E}">
        <p14:creationId xmlns:p14="http://schemas.microsoft.com/office/powerpoint/2010/main" val="5141179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1BDFFF-466C-C7D1-9F89-FB5FD67711B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8B6428-46CC-3887-2E51-1A261BAD03A5}"/>
              </a:ext>
            </a:extLst>
          </p:cNvPr>
          <p:cNvSpPr>
            <a:spLocks noGrp="1"/>
          </p:cNvSpPr>
          <p:nvPr>
            <p:ph type="title" idx="4294967295"/>
          </p:nvPr>
        </p:nvSpPr>
        <p:spPr>
          <a:xfrm>
            <a:off x="508957" y="365125"/>
            <a:ext cx="11179833" cy="1325563"/>
          </a:xfrm>
        </p:spPr>
        <p:txBody>
          <a:bodyPr/>
          <a:lstStyle/>
          <a:p>
            <a:r>
              <a:rPr lang="en-US" dirty="0"/>
              <a:t>Day 4: Practice Active Listening</a:t>
            </a:r>
          </a:p>
        </p:txBody>
      </p:sp>
      <p:sp>
        <p:nvSpPr>
          <p:cNvPr id="3" name="Content Placeholder 2">
            <a:extLst>
              <a:ext uri="{FF2B5EF4-FFF2-40B4-BE49-F238E27FC236}">
                <a16:creationId xmlns:a16="http://schemas.microsoft.com/office/drawing/2014/main" id="{BA128B75-7F02-01D1-3A10-C1B11D42511C}"/>
              </a:ext>
            </a:extLst>
          </p:cNvPr>
          <p:cNvSpPr>
            <a:spLocks noGrp="1"/>
          </p:cNvSpPr>
          <p:nvPr>
            <p:ph idx="4294967295"/>
          </p:nvPr>
        </p:nvSpPr>
        <p:spPr>
          <a:xfrm>
            <a:off x="508958" y="1825625"/>
            <a:ext cx="11179834" cy="4351338"/>
          </a:xfrm>
        </p:spPr>
        <p:txBody>
          <a:bodyPr>
            <a:normAutofit fontScale="92500" lnSpcReduction="10000"/>
          </a:bodyPr>
          <a:lstStyle/>
          <a:p>
            <a:r>
              <a:rPr lang="en-US" dirty="0"/>
              <a:t>Have you ever left an interaction feeling like you were heard but not truly listened to? This is a common experience in part because many of us have been taught to listen to respond rather than to better understand. We tend to distract ourselves with racing thoughts about what we’ll say next rather than really being in the moment and tuned in to what the other person is trying to express. Active listening can help us better understand those around us, but it is also a skill that requires practice.</a:t>
            </a:r>
          </a:p>
          <a:p>
            <a:endParaRPr lang="en-US" dirty="0"/>
          </a:p>
          <a:p>
            <a:r>
              <a:rPr lang="en-US" dirty="0"/>
              <a:t>READ: </a:t>
            </a:r>
            <a:r>
              <a:rPr lang="en-US" dirty="0">
                <a:hlinkClick r:id="rId2"/>
              </a:rPr>
              <a:t>Did You Hear What I Said? How to Listen Better</a:t>
            </a:r>
            <a:endParaRPr lang="en-US" dirty="0"/>
          </a:p>
          <a:p>
            <a:r>
              <a:rPr lang="en-US" dirty="0"/>
              <a:t>WATCH: </a:t>
            </a:r>
            <a:r>
              <a:rPr lang="en-US" dirty="0">
                <a:hlinkClick r:id="rId3"/>
              </a:rPr>
              <a:t>Improve Your Communication Skills Immediately with Active Listening</a:t>
            </a:r>
            <a:endParaRPr lang="en-US" dirty="0"/>
          </a:p>
          <a:p>
            <a:pPr marL="0" indent="0">
              <a:buNone/>
            </a:pPr>
            <a:endParaRPr lang="en-US" dirty="0"/>
          </a:p>
        </p:txBody>
      </p:sp>
    </p:spTree>
    <p:extLst>
      <p:ext uri="{BB962C8B-B14F-4D97-AF65-F5344CB8AC3E}">
        <p14:creationId xmlns:p14="http://schemas.microsoft.com/office/powerpoint/2010/main" val="1999569186"/>
      </p:ext>
    </p:extLst>
  </p:cSld>
  <p:clrMapOvr>
    <a:masterClrMapping/>
  </p:clrMapOvr>
</p:sld>
</file>

<file path=ppt/theme/theme1.xml><?xml version="1.0" encoding="utf-8"?>
<a:theme xmlns:a="http://schemas.openxmlformats.org/drawingml/2006/main" name="Theme2">
  <a:themeElements>
    <a:clrScheme name="Ohio State">
      <a:dk1>
        <a:srgbClr val="202324"/>
      </a:dk1>
      <a:lt1>
        <a:srgbClr val="FFFFFF"/>
      </a:lt1>
      <a:dk2>
        <a:srgbClr val="490513"/>
      </a:dk2>
      <a:lt2>
        <a:srgbClr val="EFF1F2"/>
      </a:lt2>
      <a:accent1>
        <a:srgbClr val="BA0C2F"/>
      </a:accent1>
      <a:accent2>
        <a:srgbClr val="70071C"/>
      </a:accent2>
      <a:accent3>
        <a:srgbClr val="A7B1B7"/>
      </a:accent3>
      <a:accent4>
        <a:srgbClr val="BFC6CB"/>
      </a:accent4>
      <a:accent5>
        <a:srgbClr val="64696E"/>
      </a:accent5>
      <a:accent6>
        <a:srgbClr val="3F4443"/>
      </a:accent6>
      <a:hlink>
        <a:srgbClr val="BA0C2F"/>
      </a:hlink>
      <a:folHlink>
        <a:srgbClr val="490513"/>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noAutofit/>
      </a:bodyPr>
      <a:lstStyle>
        <a:defPPr algn="l">
          <a:defRPr b="1" i="0" dirty="0">
            <a:solidFill>
              <a:srgbClr val="BA0C2F"/>
            </a:solidFill>
            <a:latin typeface="Buckeye Sans 2 SemiBold" pitchFamily="2" charset="77"/>
            <a:ea typeface="Buckeye Serif 2" pitchFamily="2" charset="77"/>
          </a:defRPr>
        </a:defPPr>
      </a:lstStyle>
    </a:txDef>
  </a:objectDefaults>
  <a:extraClrSchemeLst/>
  <a:extLst>
    <a:ext uri="{05A4C25C-085E-4340-85A3-A5531E510DB2}">
      <thm15:themeFamily xmlns:thm15="http://schemas.microsoft.com/office/thememl/2012/main" name="Theme2" id="{85BDA64D-C72E-49BF-A97F-DA9158BA342D}" vid="{B7A1D931-AC15-454B-88A0-084E37D675C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FD020A7491D5F47819B483F89FB8D9E" ma:contentTypeVersion="4" ma:contentTypeDescription="Create a new document." ma:contentTypeScope="" ma:versionID="6d177063d7dd58b817002f36ec21052f">
  <xsd:schema xmlns:xsd="http://www.w3.org/2001/XMLSchema" xmlns:xs="http://www.w3.org/2001/XMLSchema" xmlns:p="http://schemas.microsoft.com/office/2006/metadata/properties" xmlns:ns2="45ff28cb-c3ae-453b-93e8-806fadf9ea5e" targetNamespace="http://schemas.microsoft.com/office/2006/metadata/properties" ma:root="true" ma:fieldsID="665c5fecb40fb41c11545bea65ef3f9a" ns2:_="">
    <xsd:import namespace="45ff28cb-c3ae-453b-93e8-806fadf9ea5e"/>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ff28cb-c3ae-453b-93e8-806fadf9ea5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4F77BE8-30D5-4C79-AA9A-6659E79B5FFA}">
  <ds:schemaRefs>
    <ds:schemaRef ds:uri="http://schemas.microsoft.com/sharepoint/v3/contenttype/forms"/>
  </ds:schemaRefs>
</ds:datastoreItem>
</file>

<file path=customXml/itemProps2.xml><?xml version="1.0" encoding="utf-8"?>
<ds:datastoreItem xmlns:ds="http://schemas.openxmlformats.org/officeDocument/2006/customXml" ds:itemID="{2A54BF4C-D099-47BD-9636-26397C67E507}">
  <ds:schemaRefs>
    <ds:schemaRef ds:uri="http://purl.org/dc/elements/1.1/"/>
    <ds:schemaRef ds:uri="http://schemas.microsoft.com/office/infopath/2007/PartnerControls"/>
    <ds:schemaRef ds:uri="http://schemas.microsoft.com/office/2006/documentManagement/types"/>
    <ds:schemaRef ds:uri="http://www.w3.org/XML/1998/namespace"/>
    <ds:schemaRef ds:uri="http://purl.org/dc/dcmitype/"/>
    <ds:schemaRef ds:uri="http://schemas.openxmlformats.org/package/2006/metadata/core-properties"/>
    <ds:schemaRef ds:uri="45ff28cb-c3ae-453b-93e8-806fadf9ea5e"/>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C1EEB9B3-FB6E-4476-A097-F6B2B2708D1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5ff28cb-c3ae-453b-93e8-806fadf9ea5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Theme2</Template>
  <TotalTime>8502</TotalTime>
  <Words>3460</Words>
  <Application>Microsoft Office PowerPoint</Application>
  <PresentationFormat>Widescreen</PresentationFormat>
  <Paragraphs>179</Paragraphs>
  <Slides>36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36</vt:i4>
      </vt:variant>
    </vt:vector>
  </HeadingPairs>
  <TitlesOfParts>
    <vt:vector size="44" baseType="lpstr">
      <vt:lpstr>Aptos</vt:lpstr>
      <vt:lpstr>Arial</vt:lpstr>
      <vt:lpstr>Buckeye Sans 2</vt:lpstr>
      <vt:lpstr>Buckeye Sans 2 SemiBold</vt:lpstr>
      <vt:lpstr>Buckeye Sans SemiBold</vt:lpstr>
      <vt:lpstr>Buckeye Serif 2</vt:lpstr>
      <vt:lpstr>Buckeye Serif 2 Black</vt:lpstr>
      <vt:lpstr>Theme2</vt:lpstr>
      <vt:lpstr>PowerPoint Presentation</vt:lpstr>
      <vt:lpstr>“When we speak, we are afraid our words will not be heard or welcomed. But when we are silent, we are still afraid. So it is better to speak.”   –Audre Lorde</vt:lpstr>
      <vt:lpstr>Day 1: Introduction</vt:lpstr>
      <vt:lpstr>Day 1: Introduction (cont.)</vt:lpstr>
      <vt:lpstr>PowerPoint Presentation</vt:lpstr>
      <vt:lpstr>Day 1: Understand the Importance of Having Difficult Conversations</vt:lpstr>
      <vt:lpstr>Day 2: Discussion, Debate, and Dialogue</vt:lpstr>
      <vt:lpstr>Day 3: Embrace a Growth Mindset</vt:lpstr>
      <vt:lpstr>Day 4: Practice Active Listening</vt:lpstr>
      <vt:lpstr>PowerPoint Presentation</vt:lpstr>
      <vt:lpstr>Day 5: Account for Implicit Bias </vt:lpstr>
      <vt:lpstr>Day 6: Prevent and Clarify Misunderstandings</vt:lpstr>
      <vt:lpstr>Day 6: Prevent and Clarify Misunderstandings (cont.)</vt:lpstr>
      <vt:lpstr>Day 7: Use Inclusive Language</vt:lpstr>
      <vt:lpstr>Day 8: Inclusive Language and Practice—Gender</vt:lpstr>
      <vt:lpstr>Day 9: Inclusive Language and Practice—Race</vt:lpstr>
      <vt:lpstr>Day 10: Inclusive Language and Practice—(Dis)Ability</vt:lpstr>
      <vt:lpstr>Day 11: Inclusive Language and Practice—Religion</vt:lpstr>
      <vt:lpstr>Day 12: Inclusive Language and Practice—Size</vt:lpstr>
      <vt:lpstr>Day 13: Address Microaggressions</vt:lpstr>
      <vt:lpstr>PowerPoint Presentation</vt:lpstr>
      <vt:lpstr>Day 14: Differentiate Intent and Impact</vt:lpstr>
      <vt:lpstr>Day 14: Differentiate Intent and Impact (cont.)</vt:lpstr>
      <vt:lpstr>Day 15: Prepare for and Normalize Emotionality</vt:lpstr>
      <vt:lpstr>Day 16: Invite People to Travel with You</vt:lpstr>
      <vt:lpstr>Day 16: Invite People to Travel with You (cont.)</vt:lpstr>
      <vt:lpstr>Day 17: Avoid Tone Policing</vt:lpstr>
      <vt:lpstr>Day 17: Avoid Tone Policing (cont.)</vt:lpstr>
      <vt:lpstr>PowerPoint Presentation</vt:lpstr>
      <vt:lpstr>Day 18: Persist Through Disagreement</vt:lpstr>
      <vt:lpstr>Day 19: Consider Restorative Justice Approaches</vt:lpstr>
      <vt:lpstr>Day 20: Know Your Resources</vt:lpstr>
      <vt:lpstr>Day 21: Continue Your Learning Journey</vt:lpstr>
      <vt:lpstr>Day 21: Continue Your Learning Journey (cont.)</vt:lpstr>
      <vt:lpstr>“Not everything that is faced can be changed, but nothing can be changed until it is faced.”   –James Baldwin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Tenney, Z</dc:creator>
  <cp:lastModifiedBy>Tenney, Z</cp:lastModifiedBy>
  <cp:revision>3</cp:revision>
  <dcterms:created xsi:type="dcterms:W3CDTF">2025-01-27T16:37:33Z</dcterms:created>
  <dcterms:modified xsi:type="dcterms:W3CDTF">2025-02-03T15:25:44Z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0x0101002FD020A7491D5F47819B483F89FB8D9E</vt:lpwstr>
  </property>
</Properties>
</file>